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Fredoka One" panose="02000000000000000000" pitchFamily="2" charset="0"/>
      <p:regular r:id="rId27"/>
    </p:embeddedFont>
    <p:embeddedFont>
      <p:font typeface="Poppins" panose="00000500000000000000" pitchFamily="2" charset="0"/>
      <p:regular r:id="rId28"/>
    </p:embeddedFont>
    <p:embeddedFont>
      <p:font typeface="Poppins Bold" panose="000008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164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42.svg"/><Relationship Id="rId12"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8.svg"/><Relationship Id="rId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42.sv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8.svg"/><Relationship Id="rId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42.sv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8.svg"/><Relationship Id="rId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5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20.sv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42.svg"/><Relationship Id="rId12"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8.svg"/><Relationship Id="rId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6.sv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42.svg"/><Relationship Id="rId12"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8.svg"/><Relationship Id="rId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6.sv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4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8.svg"/><Relationship Id="rId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42.svg"/><Relationship Id="rId12"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8.svg"/><Relationship Id="rId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10" Type="http://schemas.openxmlformats.org/officeDocument/2006/relationships/image" Target="../media/image23.png"/><Relationship Id="rId4" Type="http://schemas.openxmlformats.org/officeDocument/2006/relationships/image" Target="../media/image13.png"/><Relationship Id="rId9" Type="http://schemas.openxmlformats.org/officeDocument/2006/relationships/image" Target="../media/image22.sv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14.svg"/><Relationship Id="rId7" Type="http://schemas.openxmlformats.org/officeDocument/2006/relationships/image" Target="../media/image16.svg"/><Relationship Id="rId12" Type="http://schemas.openxmlformats.org/officeDocument/2006/relationships/image" Target="../media/image5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57.svg"/><Relationship Id="rId5" Type="http://schemas.openxmlformats.org/officeDocument/2006/relationships/image" Target="../media/image2.svg"/><Relationship Id="rId10" Type="http://schemas.openxmlformats.org/officeDocument/2006/relationships/image" Target="../media/image56.png"/><Relationship Id="rId4" Type="http://schemas.openxmlformats.org/officeDocument/2006/relationships/image" Target="../media/image1.png"/><Relationship Id="rId9" Type="http://schemas.openxmlformats.org/officeDocument/2006/relationships/image" Target="../media/image55.sv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61.sv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6.svg"/><Relationship Id="rId10"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10"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10" Type="http://schemas.openxmlformats.org/officeDocument/2006/relationships/image" Target="../media/image29.png"/><Relationship Id="rId4" Type="http://schemas.openxmlformats.org/officeDocument/2006/relationships/image" Target="../media/image13.png"/><Relationship Id="rId9"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10" Type="http://schemas.openxmlformats.org/officeDocument/2006/relationships/image" Target="../media/image30.png"/><Relationship Id="rId4" Type="http://schemas.openxmlformats.org/officeDocument/2006/relationships/image" Target="../media/image13.pn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6.svg"/><Relationship Id="rId3" Type="http://schemas.openxmlformats.org/officeDocument/2006/relationships/image" Target="../media/image14.svg"/><Relationship Id="rId7" Type="http://schemas.openxmlformats.org/officeDocument/2006/relationships/image" Target="../media/image32.svg"/><Relationship Id="rId12"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4.svg"/><Relationship Id="rId5" Type="http://schemas.openxmlformats.org/officeDocument/2006/relationships/image" Target="../media/image2.svg"/><Relationship Id="rId10" Type="http://schemas.openxmlformats.org/officeDocument/2006/relationships/image" Target="../media/image33.png"/><Relationship Id="rId4" Type="http://schemas.openxmlformats.org/officeDocument/2006/relationships/image" Target="../media/image1.png"/><Relationship Id="rId9"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90812" y="-576662"/>
            <a:ext cx="11733383" cy="12555176"/>
          </a:xfrm>
          <a:prstGeom prst="rect">
            <a:avLst/>
          </a:prstGeom>
        </p:spPr>
      </p:pic>
      <p:grpSp>
        <p:nvGrpSpPr>
          <p:cNvPr id="3" name="Group 3"/>
          <p:cNvGrpSpPr/>
          <p:nvPr/>
        </p:nvGrpSpPr>
        <p:grpSpPr>
          <a:xfrm>
            <a:off x="5803450" y="5931515"/>
            <a:ext cx="6681100" cy="1089105"/>
            <a:chOff x="0" y="0"/>
            <a:chExt cx="1759631" cy="286842"/>
          </a:xfrm>
        </p:grpSpPr>
        <p:sp>
          <p:nvSpPr>
            <p:cNvPr id="4" name="Freeform 4"/>
            <p:cNvSpPr/>
            <p:nvPr/>
          </p:nvSpPr>
          <p:spPr>
            <a:xfrm>
              <a:off x="0" y="0"/>
              <a:ext cx="1759631" cy="286842"/>
            </a:xfrm>
            <a:custGeom>
              <a:avLst/>
              <a:gdLst/>
              <a:ahLst/>
              <a:cxnLst/>
              <a:rect l="l" t="t" r="r" b="b"/>
              <a:pathLst>
                <a:path w="1759631" h="286842">
                  <a:moveTo>
                    <a:pt x="59098" y="0"/>
                  </a:moveTo>
                  <a:lnTo>
                    <a:pt x="1700534" y="0"/>
                  </a:lnTo>
                  <a:cubicBezTo>
                    <a:pt x="1733172" y="0"/>
                    <a:pt x="1759631" y="26459"/>
                    <a:pt x="1759631" y="59098"/>
                  </a:cubicBezTo>
                  <a:lnTo>
                    <a:pt x="1759631" y="227745"/>
                  </a:lnTo>
                  <a:cubicBezTo>
                    <a:pt x="1759631" y="260384"/>
                    <a:pt x="1733172" y="286842"/>
                    <a:pt x="1700534" y="286842"/>
                  </a:cubicBezTo>
                  <a:lnTo>
                    <a:pt x="59098" y="286842"/>
                  </a:lnTo>
                  <a:cubicBezTo>
                    <a:pt x="26459" y="286842"/>
                    <a:pt x="0" y="260384"/>
                    <a:pt x="0" y="227745"/>
                  </a:cubicBezTo>
                  <a:lnTo>
                    <a:pt x="0" y="59098"/>
                  </a:lnTo>
                  <a:cubicBezTo>
                    <a:pt x="0" y="26459"/>
                    <a:pt x="26459" y="0"/>
                    <a:pt x="59098" y="0"/>
                  </a:cubicBezTo>
                  <a:close/>
                </a:path>
              </a:pathLst>
            </a:custGeom>
            <a:solidFill>
              <a:srgbClr val="EF96BA"/>
            </a:solidFill>
            <a:ln w="95250">
              <a:solidFill>
                <a:srgbClr val="F7F5E9"/>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651708" y="7062419"/>
            <a:ext cx="3029989" cy="411480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88870">
            <a:off x="12243202" y="7098286"/>
            <a:ext cx="1006210" cy="1520372"/>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3687" r="74771" b="5724"/>
          <a:stretch>
            <a:fillRect/>
          </a:stretch>
        </p:blipFill>
        <p:spPr>
          <a:xfrm>
            <a:off x="8064927" y="-975196"/>
            <a:ext cx="3056030" cy="3705103"/>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427061" y="497959"/>
            <a:ext cx="3125916" cy="3364488"/>
          </a:xfrm>
          <a:prstGeom prst="rect">
            <a:avLst/>
          </a:prstGeom>
        </p:spPr>
      </p:pic>
      <p:sp>
        <p:nvSpPr>
          <p:cNvPr id="10" name="TextBox 10"/>
          <p:cNvSpPr txBox="1"/>
          <p:nvPr/>
        </p:nvSpPr>
        <p:spPr>
          <a:xfrm>
            <a:off x="2121297" y="2633830"/>
            <a:ext cx="14045406" cy="3067096"/>
          </a:xfrm>
          <a:prstGeom prst="rect">
            <a:avLst/>
          </a:prstGeom>
        </p:spPr>
        <p:txBody>
          <a:bodyPr lIns="0" tIns="0" rIns="0" bIns="0" rtlCol="0" anchor="t">
            <a:spAutoFit/>
          </a:bodyPr>
          <a:lstStyle/>
          <a:p>
            <a:pPr algn="ctr">
              <a:lnSpc>
                <a:spcPts val="11708"/>
              </a:lnSpc>
            </a:pPr>
            <a:r>
              <a:rPr lang="en-US" sz="12070">
                <a:solidFill>
                  <a:srgbClr val="2E1042"/>
                </a:solidFill>
                <a:latin typeface="Fredoka One Bold"/>
              </a:rPr>
              <a:t>ABSTRACT DAN POLYMORPHISM</a:t>
            </a:r>
          </a:p>
        </p:txBody>
      </p:sp>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381349">
            <a:off x="1288636" y="784923"/>
            <a:ext cx="4695311" cy="4114800"/>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21251">
            <a:off x="-3950019" y="-3276446"/>
            <a:ext cx="7462069" cy="7984704"/>
          </a:xfrm>
          <a:prstGeom prst="rect">
            <a:avLst/>
          </a:prstGeom>
        </p:spPr>
      </p:pic>
      <p:pic>
        <p:nvPicPr>
          <p:cNvPr id="13" name="Picture 13"/>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65649" r="81854" b="5724"/>
          <a:stretch>
            <a:fillRect/>
          </a:stretch>
        </p:blipFill>
        <p:spPr>
          <a:xfrm rot="-8870359">
            <a:off x="16920945" y="4832180"/>
            <a:ext cx="2197979" cy="3467521"/>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24297" t="386"/>
          <a:stretch>
            <a:fillRect/>
          </a:stretch>
        </p:blipFill>
        <p:spPr>
          <a:xfrm rot="1021251">
            <a:off x="6728659" y="8509696"/>
            <a:ext cx="5648959" cy="7953820"/>
          </a:xfrm>
          <a:prstGeom prst="rect">
            <a:avLst/>
          </a:prstGeom>
        </p:spPr>
      </p:pic>
      <p:pic>
        <p:nvPicPr>
          <p:cNvPr id="15" name="Picture 15"/>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45847" y="6565941"/>
            <a:ext cx="3828878" cy="2715022"/>
          </a:xfrm>
          <a:prstGeom prst="rect">
            <a:avLst/>
          </a:prstGeom>
        </p:spPr>
      </p:pic>
      <p:sp>
        <p:nvSpPr>
          <p:cNvPr id="16" name="TextBox 16"/>
          <p:cNvSpPr txBox="1"/>
          <p:nvPr/>
        </p:nvSpPr>
        <p:spPr>
          <a:xfrm>
            <a:off x="5509008" y="6096182"/>
            <a:ext cx="7269983" cy="655016"/>
          </a:xfrm>
          <a:prstGeom prst="rect">
            <a:avLst/>
          </a:prstGeom>
        </p:spPr>
        <p:txBody>
          <a:bodyPr lIns="0" tIns="0" rIns="0" bIns="0" rtlCol="0" anchor="t">
            <a:spAutoFit/>
          </a:bodyPr>
          <a:lstStyle/>
          <a:p>
            <a:pPr algn="ctr">
              <a:lnSpc>
                <a:spcPts val="5067"/>
              </a:lnSpc>
            </a:pPr>
            <a:r>
              <a:rPr lang="en-US" sz="3619">
                <a:solidFill>
                  <a:srgbClr val="2E1042"/>
                </a:solidFill>
                <a:latin typeface="Poppins"/>
              </a:rPr>
              <a:t>Pemrograman Lanjut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4498313" y="-434034"/>
            <a:ext cx="16171179" cy="173037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547341" y="-3879063"/>
            <a:ext cx="7462069" cy="798470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01" y="488337"/>
            <a:ext cx="9076999" cy="189791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15053807" y="-385790"/>
            <a:ext cx="1793223" cy="28289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5649" r="81854" b="5724"/>
          <a:stretch>
            <a:fillRect/>
          </a:stretch>
        </p:blipFill>
        <p:spPr>
          <a:xfrm rot="4008961">
            <a:off x="13015497" y="8574977"/>
            <a:ext cx="2170421" cy="3424046"/>
          </a:xfrm>
          <a:prstGeom prst="rect">
            <a:avLst/>
          </a:prstGeom>
        </p:spPr>
      </p:pic>
      <p:pic>
        <p:nvPicPr>
          <p:cNvPr id="7" name="Picture 7"/>
          <p:cNvPicPr>
            <a:picLocks noChangeAspect="1"/>
          </p:cNvPicPr>
          <p:nvPr/>
        </p:nvPicPr>
        <p:blipFill>
          <a:blip r:embed="rId12"/>
          <a:srcRect/>
          <a:stretch>
            <a:fillRect/>
          </a:stretch>
        </p:blipFill>
        <p:spPr>
          <a:xfrm>
            <a:off x="618840" y="2703411"/>
            <a:ext cx="9102135" cy="5440860"/>
          </a:xfrm>
          <a:prstGeom prst="rect">
            <a:avLst/>
          </a:prstGeom>
        </p:spPr>
      </p:pic>
      <p:sp>
        <p:nvSpPr>
          <p:cNvPr id="8" name="TextBox 8"/>
          <p:cNvSpPr txBox="1"/>
          <p:nvPr/>
        </p:nvSpPr>
        <p:spPr>
          <a:xfrm>
            <a:off x="1183693" y="1057275"/>
            <a:ext cx="9509655" cy="605736"/>
          </a:xfrm>
          <a:prstGeom prst="rect">
            <a:avLst/>
          </a:prstGeom>
        </p:spPr>
        <p:txBody>
          <a:bodyPr lIns="0" tIns="0" rIns="0" bIns="0" rtlCol="0" anchor="t">
            <a:spAutoFit/>
          </a:bodyPr>
          <a:lstStyle/>
          <a:p>
            <a:pPr marL="906780" lvl="1" indent="-453390">
              <a:lnSpc>
                <a:spcPts val="4620"/>
              </a:lnSpc>
              <a:buFont typeface="Arial"/>
              <a:buChar char="•"/>
            </a:pPr>
            <a:r>
              <a:rPr lang="en-US" sz="4200">
                <a:solidFill>
                  <a:srgbClr val="2E1042"/>
                </a:solidFill>
                <a:latin typeface="Fredoka One"/>
              </a:rPr>
              <a:t>       OVERLOADING</a:t>
            </a:r>
          </a:p>
        </p:txBody>
      </p:sp>
      <p:sp>
        <p:nvSpPr>
          <p:cNvPr id="9" name="TextBox 9"/>
          <p:cNvSpPr txBox="1"/>
          <p:nvPr/>
        </p:nvSpPr>
        <p:spPr>
          <a:xfrm>
            <a:off x="10058726" y="2921639"/>
            <a:ext cx="7739000" cy="4746389"/>
          </a:xfrm>
          <a:prstGeom prst="rect">
            <a:avLst/>
          </a:prstGeom>
        </p:spPr>
        <p:txBody>
          <a:bodyPr lIns="0" tIns="0" rIns="0" bIns="0" rtlCol="0" anchor="t">
            <a:spAutoFit/>
          </a:bodyPr>
          <a:lstStyle/>
          <a:p>
            <a:pPr>
              <a:lnSpc>
                <a:spcPts val="4195"/>
              </a:lnSpc>
            </a:pPr>
            <a:r>
              <a:rPr lang="en-US" sz="2997">
                <a:solidFill>
                  <a:srgbClr val="2E1042"/>
                </a:solidFill>
                <a:latin typeface="Poppins"/>
              </a:rPr>
              <a:t>Method overloading terjadi pada sebuah class yang memiliki nama method yang sama tapi memiliki parameter dan tipe data yang berbeda.. Dalam hal ini, compiler akan memilih method yang sesuai berdasarkan jumlah, urutan, atau tipe parameter yang digunakan dalam pemanggilan method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4498313" y="-434034"/>
            <a:ext cx="16171179" cy="173037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547341" y="-3879063"/>
            <a:ext cx="7462069" cy="798470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01" y="488337"/>
            <a:ext cx="9076999" cy="189791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15053807" y="-385790"/>
            <a:ext cx="1793223" cy="28289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5649" r="81854" b="5724"/>
          <a:stretch>
            <a:fillRect/>
          </a:stretch>
        </p:blipFill>
        <p:spPr>
          <a:xfrm rot="4008961">
            <a:off x="13015497" y="8574977"/>
            <a:ext cx="2170421" cy="3424046"/>
          </a:xfrm>
          <a:prstGeom prst="rect">
            <a:avLst/>
          </a:prstGeom>
        </p:spPr>
      </p:pic>
      <p:pic>
        <p:nvPicPr>
          <p:cNvPr id="7" name="Picture 7"/>
          <p:cNvPicPr>
            <a:picLocks noChangeAspect="1"/>
          </p:cNvPicPr>
          <p:nvPr/>
        </p:nvPicPr>
        <p:blipFill>
          <a:blip r:embed="rId12"/>
          <a:srcRect/>
          <a:stretch>
            <a:fillRect/>
          </a:stretch>
        </p:blipFill>
        <p:spPr>
          <a:xfrm>
            <a:off x="718456" y="2703411"/>
            <a:ext cx="8392543" cy="5727501"/>
          </a:xfrm>
          <a:prstGeom prst="rect">
            <a:avLst/>
          </a:prstGeom>
        </p:spPr>
      </p:pic>
      <p:sp>
        <p:nvSpPr>
          <p:cNvPr id="8" name="TextBox 8"/>
          <p:cNvSpPr txBox="1"/>
          <p:nvPr/>
        </p:nvSpPr>
        <p:spPr>
          <a:xfrm>
            <a:off x="1566367" y="1057275"/>
            <a:ext cx="9509655" cy="605736"/>
          </a:xfrm>
          <a:prstGeom prst="rect">
            <a:avLst/>
          </a:prstGeom>
        </p:spPr>
        <p:txBody>
          <a:bodyPr lIns="0" tIns="0" rIns="0" bIns="0" rtlCol="0" anchor="t">
            <a:spAutoFit/>
          </a:bodyPr>
          <a:lstStyle/>
          <a:p>
            <a:pPr>
              <a:lnSpc>
                <a:spcPts val="4620"/>
              </a:lnSpc>
            </a:pPr>
            <a:r>
              <a:rPr lang="en-US" sz="4200">
                <a:solidFill>
                  <a:srgbClr val="2E1042"/>
                </a:solidFill>
                <a:latin typeface="Fredoka One"/>
              </a:rPr>
              <a:t>2.        OVERRIDDING</a:t>
            </a:r>
          </a:p>
        </p:txBody>
      </p:sp>
      <p:sp>
        <p:nvSpPr>
          <p:cNvPr id="9" name="TextBox 9"/>
          <p:cNvSpPr txBox="1"/>
          <p:nvPr/>
        </p:nvSpPr>
        <p:spPr>
          <a:xfrm>
            <a:off x="10058726" y="2921639"/>
            <a:ext cx="7739000" cy="4219021"/>
          </a:xfrm>
          <a:prstGeom prst="rect">
            <a:avLst/>
          </a:prstGeom>
        </p:spPr>
        <p:txBody>
          <a:bodyPr lIns="0" tIns="0" rIns="0" bIns="0" rtlCol="0" anchor="t">
            <a:spAutoFit/>
          </a:bodyPr>
          <a:lstStyle/>
          <a:p>
            <a:pPr>
              <a:lnSpc>
                <a:spcPts val="4195"/>
              </a:lnSpc>
            </a:pPr>
            <a:r>
              <a:rPr lang="en-US" sz="2997">
                <a:solidFill>
                  <a:srgbClr val="2E1042"/>
                </a:solidFill>
                <a:latin typeface="Poppins"/>
              </a:rPr>
              <a:t>Overriding terjadi ketika sebuah subclass memiliki metode dengan nama, parameter, dan tipe pengembalian yang sama dengan metode pada superclass-nya. Dalam hal ini, metode pada subclass akan menimpa atau menggantikan metode pada superclass-nya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4498313" y="-434034"/>
            <a:ext cx="16171179" cy="173037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547341" y="-3879063"/>
            <a:ext cx="7462069" cy="798470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01" y="488337"/>
            <a:ext cx="9076999" cy="189791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15053807" y="-385790"/>
            <a:ext cx="1793223" cy="28289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5649" r="81854" b="5724"/>
          <a:stretch>
            <a:fillRect/>
          </a:stretch>
        </p:blipFill>
        <p:spPr>
          <a:xfrm rot="4008961">
            <a:off x="13015497" y="8574977"/>
            <a:ext cx="2170421" cy="3424046"/>
          </a:xfrm>
          <a:prstGeom prst="rect">
            <a:avLst/>
          </a:prstGeom>
        </p:spPr>
      </p:pic>
      <p:pic>
        <p:nvPicPr>
          <p:cNvPr id="7" name="Picture 7"/>
          <p:cNvPicPr>
            <a:picLocks noChangeAspect="1"/>
          </p:cNvPicPr>
          <p:nvPr/>
        </p:nvPicPr>
        <p:blipFill>
          <a:blip r:embed="rId12"/>
          <a:srcRect/>
          <a:stretch>
            <a:fillRect/>
          </a:stretch>
        </p:blipFill>
        <p:spPr>
          <a:xfrm>
            <a:off x="316286" y="3686127"/>
            <a:ext cx="10504620" cy="5169524"/>
          </a:xfrm>
          <a:prstGeom prst="rect">
            <a:avLst/>
          </a:prstGeom>
        </p:spPr>
      </p:pic>
      <p:sp>
        <p:nvSpPr>
          <p:cNvPr id="8" name="TextBox 8"/>
          <p:cNvSpPr txBox="1"/>
          <p:nvPr/>
        </p:nvSpPr>
        <p:spPr>
          <a:xfrm>
            <a:off x="1566367" y="1057275"/>
            <a:ext cx="9509655" cy="605736"/>
          </a:xfrm>
          <a:prstGeom prst="rect">
            <a:avLst/>
          </a:prstGeom>
        </p:spPr>
        <p:txBody>
          <a:bodyPr lIns="0" tIns="0" rIns="0" bIns="0" rtlCol="0" anchor="t">
            <a:spAutoFit/>
          </a:bodyPr>
          <a:lstStyle/>
          <a:p>
            <a:pPr>
              <a:lnSpc>
                <a:spcPts val="4620"/>
              </a:lnSpc>
            </a:pPr>
            <a:r>
              <a:rPr lang="en-US" sz="4200">
                <a:solidFill>
                  <a:srgbClr val="2E1042"/>
                </a:solidFill>
                <a:latin typeface="Fredoka One"/>
              </a:rPr>
              <a:t>3.        POLYMER DINAMIS</a:t>
            </a:r>
          </a:p>
        </p:txBody>
      </p:sp>
      <p:sp>
        <p:nvSpPr>
          <p:cNvPr id="9" name="TextBox 9"/>
          <p:cNvSpPr txBox="1"/>
          <p:nvPr/>
        </p:nvSpPr>
        <p:spPr>
          <a:xfrm>
            <a:off x="10058726" y="2921639"/>
            <a:ext cx="7739000" cy="4219021"/>
          </a:xfrm>
          <a:prstGeom prst="rect">
            <a:avLst/>
          </a:prstGeom>
        </p:spPr>
        <p:txBody>
          <a:bodyPr lIns="0" tIns="0" rIns="0" bIns="0" rtlCol="0" anchor="t">
            <a:spAutoFit/>
          </a:bodyPr>
          <a:lstStyle/>
          <a:p>
            <a:pPr>
              <a:lnSpc>
                <a:spcPts val="4195"/>
              </a:lnSpc>
            </a:pPr>
            <a:r>
              <a:rPr lang="en-US" sz="2997">
                <a:solidFill>
                  <a:srgbClr val="2E1042"/>
                </a:solidFill>
                <a:latin typeface="Poppins"/>
              </a:rPr>
              <a:t>Polimorfisme dinamis identik dengan menggunakan inheritance), implementasi interface bahkan abstrak class. Pada polimorfisme dinamis ini menggunakan method overriding</a:t>
            </a:r>
          </a:p>
          <a:p>
            <a:pPr>
              <a:lnSpc>
                <a:spcPts val="4195"/>
              </a:lnSpc>
            </a:pPr>
            <a:endParaRPr lang="en-US" sz="2997">
              <a:solidFill>
                <a:srgbClr val="2E1042"/>
              </a:solidFill>
              <a:latin typeface="Poppins"/>
            </a:endParaRPr>
          </a:p>
          <a:p>
            <a:pPr>
              <a:lnSpc>
                <a:spcPts val="4195"/>
              </a:lnSpc>
            </a:pPr>
            <a:r>
              <a:rPr lang="en-US" sz="2997">
                <a:solidFill>
                  <a:srgbClr val="2E1042"/>
                </a:solidFill>
                <a:latin typeface="Poppins"/>
              </a:rPr>
              <a:t>Perhatikan gambar tabel class diagram di samping ini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5583584" y="3087866"/>
            <a:ext cx="10910115" cy="116742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10676801" y="-2817029"/>
            <a:ext cx="8505392" cy="9101101"/>
          </a:xfrm>
          <a:prstGeom prst="rect">
            <a:avLst/>
          </a:prstGeom>
        </p:spPr>
      </p:pic>
      <p:sp>
        <p:nvSpPr>
          <p:cNvPr id="4" name="TextBox 4"/>
          <p:cNvSpPr txBox="1"/>
          <p:nvPr/>
        </p:nvSpPr>
        <p:spPr>
          <a:xfrm>
            <a:off x="929436" y="2868841"/>
            <a:ext cx="7569155" cy="6389459"/>
          </a:xfrm>
          <a:prstGeom prst="rect">
            <a:avLst/>
          </a:prstGeom>
        </p:spPr>
        <p:txBody>
          <a:bodyPr lIns="0" tIns="0" rIns="0" bIns="0" rtlCol="0" anchor="t">
            <a:spAutoFit/>
          </a:bodyPr>
          <a:lstStyle/>
          <a:p>
            <a:pPr algn="ctr">
              <a:lnSpc>
                <a:spcPts val="5020"/>
              </a:lnSpc>
            </a:pPr>
            <a:r>
              <a:rPr lang="en-US" sz="3586">
                <a:solidFill>
                  <a:srgbClr val="2E1042"/>
                </a:solidFill>
                <a:latin typeface="Poppins"/>
              </a:rPr>
              <a:t> Buatlah class Hewan.java. Berarti ini merupakan kelas induk dari semua kelas. Kemudian buat class Kucing.java dan</a:t>
            </a:r>
          </a:p>
          <a:p>
            <a:pPr algn="ctr">
              <a:lnSpc>
                <a:spcPts val="5020"/>
              </a:lnSpc>
            </a:pPr>
            <a:endParaRPr lang="en-US" sz="3586">
              <a:solidFill>
                <a:srgbClr val="2E1042"/>
              </a:solidFill>
              <a:latin typeface="Poppins"/>
            </a:endParaRPr>
          </a:p>
          <a:p>
            <a:pPr algn="ctr">
              <a:lnSpc>
                <a:spcPts val="5020"/>
              </a:lnSpc>
            </a:pPr>
            <a:r>
              <a:rPr lang="en-US" sz="3586">
                <a:solidFill>
                  <a:srgbClr val="2E1042"/>
                </a:solidFill>
                <a:latin typeface="Poppins"/>
              </a:rPr>
              <a:t> Burung.java sebagai anaknya. Kamu bisa membuatnya dalam satu class maupun class yang berbeda.</a:t>
            </a:r>
          </a:p>
          <a:p>
            <a:pPr algn="ctr">
              <a:lnSpc>
                <a:spcPts val="5020"/>
              </a:lnSpc>
            </a:pPr>
            <a:endParaRPr lang="en-US" sz="3586">
              <a:solidFill>
                <a:srgbClr val="2E1042"/>
              </a:solidFill>
              <a:latin typeface="Poppins"/>
            </a:endParaRP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680340" y="6911422"/>
            <a:ext cx="7462069" cy="798470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6053302" y="233764"/>
            <a:ext cx="7462069" cy="798470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8870359">
            <a:off x="14248748" y="-1499997"/>
            <a:ext cx="2197979" cy="3467521"/>
          </a:xfrm>
          <a:prstGeom prst="rect">
            <a:avLst/>
          </a:prstGeom>
        </p:spPr>
      </p:pic>
      <p:pic>
        <p:nvPicPr>
          <p:cNvPr id="8" name="Picture 8"/>
          <p:cNvPicPr>
            <a:picLocks noChangeAspect="1"/>
          </p:cNvPicPr>
          <p:nvPr/>
        </p:nvPicPr>
        <p:blipFill>
          <a:blip r:embed="rId8"/>
          <a:srcRect/>
          <a:stretch>
            <a:fillRect/>
          </a:stretch>
        </p:blipFill>
        <p:spPr>
          <a:xfrm>
            <a:off x="9315499" y="295571"/>
            <a:ext cx="8729683" cy="9695859"/>
          </a:xfrm>
          <a:prstGeom prst="rect">
            <a:avLst/>
          </a:prstGeom>
        </p:spPr>
      </p:pic>
      <p:sp>
        <p:nvSpPr>
          <p:cNvPr id="9" name="TextBox 9"/>
          <p:cNvSpPr txBox="1"/>
          <p:nvPr/>
        </p:nvSpPr>
        <p:spPr>
          <a:xfrm>
            <a:off x="-1245461" y="1118770"/>
            <a:ext cx="11918949" cy="1167711"/>
          </a:xfrm>
          <a:prstGeom prst="rect">
            <a:avLst/>
          </a:prstGeom>
        </p:spPr>
        <p:txBody>
          <a:bodyPr lIns="0" tIns="0" rIns="0" bIns="0" rtlCol="0" anchor="t">
            <a:spAutoFit/>
          </a:bodyPr>
          <a:lstStyle/>
          <a:p>
            <a:pPr algn="ctr">
              <a:lnSpc>
                <a:spcPts val="8730"/>
              </a:lnSpc>
            </a:pPr>
            <a:r>
              <a:rPr lang="en-US" sz="9000">
                <a:solidFill>
                  <a:srgbClr val="2E1042"/>
                </a:solidFill>
                <a:latin typeface="Fredoka One"/>
              </a:rPr>
              <a:t>LETS TRY!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5583584" y="3087866"/>
            <a:ext cx="10910115" cy="116742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10676801" y="-2817029"/>
            <a:ext cx="8505392" cy="9101101"/>
          </a:xfrm>
          <a:prstGeom prst="rect">
            <a:avLst/>
          </a:prstGeom>
        </p:spPr>
      </p:pic>
      <p:sp>
        <p:nvSpPr>
          <p:cNvPr id="4" name="TextBox 4"/>
          <p:cNvSpPr txBox="1"/>
          <p:nvPr/>
        </p:nvSpPr>
        <p:spPr>
          <a:xfrm>
            <a:off x="610541" y="923925"/>
            <a:ext cx="7569155" cy="651261"/>
          </a:xfrm>
          <a:prstGeom prst="rect">
            <a:avLst/>
          </a:prstGeom>
        </p:spPr>
        <p:txBody>
          <a:bodyPr lIns="0" tIns="0" rIns="0" bIns="0" rtlCol="0" anchor="t">
            <a:spAutoFit/>
          </a:bodyPr>
          <a:lstStyle/>
          <a:p>
            <a:pPr algn="ctr">
              <a:lnSpc>
                <a:spcPts val="5020"/>
              </a:lnSpc>
            </a:pPr>
            <a:r>
              <a:rPr lang="en-US" sz="3586">
                <a:solidFill>
                  <a:srgbClr val="2E1042"/>
                </a:solidFill>
                <a:latin typeface="Poppins"/>
              </a:rPr>
              <a:t>kucing.java</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680340" y="6911422"/>
            <a:ext cx="7462069" cy="798470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6053302" y="233764"/>
            <a:ext cx="7462069" cy="798470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8870359">
            <a:off x="14248748" y="-1499997"/>
            <a:ext cx="2197979" cy="3467521"/>
          </a:xfrm>
          <a:prstGeom prst="rect">
            <a:avLst/>
          </a:prstGeom>
        </p:spPr>
      </p:pic>
      <p:pic>
        <p:nvPicPr>
          <p:cNvPr id="8" name="Picture 8"/>
          <p:cNvPicPr>
            <a:picLocks noChangeAspect="1"/>
          </p:cNvPicPr>
          <p:nvPr/>
        </p:nvPicPr>
        <p:blipFill>
          <a:blip r:embed="rId8"/>
          <a:srcRect/>
          <a:stretch>
            <a:fillRect/>
          </a:stretch>
        </p:blipFill>
        <p:spPr>
          <a:xfrm>
            <a:off x="1869886" y="1719975"/>
            <a:ext cx="11163501" cy="2271043"/>
          </a:xfrm>
          <a:prstGeom prst="rect">
            <a:avLst/>
          </a:prstGeom>
        </p:spPr>
      </p:pic>
      <p:pic>
        <p:nvPicPr>
          <p:cNvPr id="9" name="Picture 9"/>
          <p:cNvPicPr>
            <a:picLocks noChangeAspect="1"/>
          </p:cNvPicPr>
          <p:nvPr/>
        </p:nvPicPr>
        <p:blipFill>
          <a:blip r:embed="rId9"/>
          <a:srcRect/>
          <a:stretch>
            <a:fillRect/>
          </a:stretch>
        </p:blipFill>
        <p:spPr>
          <a:xfrm>
            <a:off x="1869886" y="5657701"/>
            <a:ext cx="11003541" cy="2560768"/>
          </a:xfrm>
          <a:prstGeom prst="rect">
            <a:avLst/>
          </a:prstGeom>
        </p:spPr>
      </p:pic>
      <p:sp>
        <p:nvSpPr>
          <p:cNvPr id="10" name="TextBox 10"/>
          <p:cNvSpPr txBox="1"/>
          <p:nvPr/>
        </p:nvSpPr>
        <p:spPr>
          <a:xfrm>
            <a:off x="610541" y="4765482"/>
            <a:ext cx="7569155" cy="651261"/>
          </a:xfrm>
          <a:prstGeom prst="rect">
            <a:avLst/>
          </a:prstGeom>
        </p:spPr>
        <p:txBody>
          <a:bodyPr lIns="0" tIns="0" rIns="0" bIns="0" rtlCol="0" anchor="t">
            <a:spAutoFit/>
          </a:bodyPr>
          <a:lstStyle/>
          <a:p>
            <a:pPr algn="ctr">
              <a:lnSpc>
                <a:spcPts val="5020"/>
              </a:lnSpc>
            </a:pPr>
            <a:r>
              <a:rPr lang="en-US" sz="3586">
                <a:solidFill>
                  <a:srgbClr val="2E1042"/>
                </a:solidFill>
                <a:latin typeface="Poppins"/>
              </a:rPr>
              <a:t>burung.java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7382964" y="-4088360"/>
            <a:ext cx="11781438" cy="1260659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650321" y="-4819830"/>
            <a:ext cx="7462069" cy="798470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5234818" y="3827505"/>
            <a:ext cx="15369648" cy="16446122"/>
          </a:xfrm>
          <a:prstGeom prst="rect">
            <a:avLst/>
          </a:prstGeom>
        </p:spPr>
      </p:pic>
      <p:grpSp>
        <p:nvGrpSpPr>
          <p:cNvPr id="5" name="Group 5"/>
          <p:cNvGrpSpPr/>
          <p:nvPr/>
        </p:nvGrpSpPr>
        <p:grpSpPr>
          <a:xfrm>
            <a:off x="1502279" y="1267572"/>
            <a:ext cx="8261999" cy="4881812"/>
            <a:chOff x="0" y="0"/>
            <a:chExt cx="2176000" cy="1285745"/>
          </a:xfrm>
        </p:grpSpPr>
        <p:sp>
          <p:nvSpPr>
            <p:cNvPr id="6" name="Freeform 6"/>
            <p:cNvSpPr/>
            <p:nvPr/>
          </p:nvSpPr>
          <p:spPr>
            <a:xfrm>
              <a:off x="0" y="0"/>
              <a:ext cx="2176000" cy="1285745"/>
            </a:xfrm>
            <a:custGeom>
              <a:avLst/>
              <a:gdLst/>
              <a:ahLst/>
              <a:cxnLst/>
              <a:rect l="l" t="t" r="r" b="b"/>
              <a:pathLst>
                <a:path w="2176000" h="1285745">
                  <a:moveTo>
                    <a:pt x="47790" y="0"/>
                  </a:moveTo>
                  <a:lnTo>
                    <a:pt x="2128210" y="0"/>
                  </a:lnTo>
                  <a:cubicBezTo>
                    <a:pt x="2140885" y="0"/>
                    <a:pt x="2153040" y="5035"/>
                    <a:pt x="2162003" y="13997"/>
                  </a:cubicBezTo>
                  <a:cubicBezTo>
                    <a:pt x="2170965" y="22960"/>
                    <a:pt x="2176000" y="35115"/>
                    <a:pt x="2176000" y="47790"/>
                  </a:cubicBezTo>
                  <a:lnTo>
                    <a:pt x="2176000" y="1237955"/>
                  </a:lnTo>
                  <a:cubicBezTo>
                    <a:pt x="2176000" y="1250630"/>
                    <a:pt x="2170965" y="1262785"/>
                    <a:pt x="2162003" y="1271747"/>
                  </a:cubicBezTo>
                  <a:cubicBezTo>
                    <a:pt x="2153040" y="1280710"/>
                    <a:pt x="2140885" y="1285745"/>
                    <a:pt x="2128210" y="1285745"/>
                  </a:cubicBezTo>
                  <a:lnTo>
                    <a:pt x="47790" y="1285745"/>
                  </a:lnTo>
                  <a:cubicBezTo>
                    <a:pt x="35115" y="1285745"/>
                    <a:pt x="22960" y="1280710"/>
                    <a:pt x="13997" y="1271747"/>
                  </a:cubicBezTo>
                  <a:cubicBezTo>
                    <a:pt x="5035" y="1262785"/>
                    <a:pt x="0" y="1250630"/>
                    <a:pt x="0" y="1237955"/>
                  </a:cubicBezTo>
                  <a:lnTo>
                    <a:pt x="0" y="47790"/>
                  </a:lnTo>
                  <a:cubicBezTo>
                    <a:pt x="0" y="35115"/>
                    <a:pt x="5035" y="22960"/>
                    <a:pt x="13997" y="13997"/>
                  </a:cubicBezTo>
                  <a:cubicBezTo>
                    <a:pt x="22960" y="5035"/>
                    <a:pt x="35115" y="0"/>
                    <a:pt x="47790" y="0"/>
                  </a:cubicBezTo>
                  <a:close/>
                </a:path>
              </a:pathLst>
            </a:custGeom>
            <a:solidFill>
              <a:srgbClr val="EF96BA"/>
            </a:solidFill>
            <a:ln w="95250">
              <a:solidFill>
                <a:srgbClr val="F7F5E9"/>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0571" y="157539"/>
            <a:ext cx="3441469" cy="4114800"/>
          </a:xfrm>
          <a:prstGeom prst="rect">
            <a:avLst/>
          </a:prstGeom>
        </p:spPr>
      </p:pic>
      <p:sp>
        <p:nvSpPr>
          <p:cNvPr id="9" name="TextBox 9"/>
          <p:cNvSpPr txBox="1"/>
          <p:nvPr/>
        </p:nvSpPr>
        <p:spPr>
          <a:xfrm>
            <a:off x="1272604" y="1663859"/>
            <a:ext cx="8721350" cy="4194012"/>
          </a:xfrm>
          <a:prstGeom prst="rect">
            <a:avLst/>
          </a:prstGeom>
        </p:spPr>
        <p:txBody>
          <a:bodyPr lIns="0" tIns="0" rIns="0" bIns="0" rtlCol="0" anchor="t">
            <a:spAutoFit/>
          </a:bodyPr>
          <a:lstStyle/>
          <a:p>
            <a:pPr algn="ctr">
              <a:lnSpc>
                <a:spcPts val="10999"/>
              </a:lnSpc>
            </a:pPr>
            <a:r>
              <a:rPr lang="en-US" sz="9999">
                <a:solidFill>
                  <a:srgbClr val="2E1042"/>
                </a:solidFill>
                <a:latin typeface="Fredoka One Bold"/>
              </a:rPr>
              <a:t>ATURAN </a:t>
            </a:r>
          </a:p>
          <a:p>
            <a:pPr algn="ctr">
              <a:lnSpc>
                <a:spcPts val="10999"/>
              </a:lnSpc>
            </a:pPr>
            <a:r>
              <a:rPr lang="en-US" sz="9999">
                <a:solidFill>
                  <a:srgbClr val="2E1042"/>
                </a:solidFill>
                <a:latin typeface="Fredoka One Bold"/>
              </a:rPr>
              <a:t>METHOD</a:t>
            </a:r>
          </a:p>
          <a:p>
            <a:pPr algn="ctr">
              <a:lnSpc>
                <a:spcPts val="10999"/>
              </a:lnSpc>
            </a:pPr>
            <a:r>
              <a:rPr lang="en-US" sz="9999">
                <a:solidFill>
                  <a:srgbClr val="2E1042"/>
                </a:solidFill>
                <a:latin typeface="Fredoka One Bold"/>
              </a:rPr>
              <a:t>OVERRIDDING</a:t>
            </a:r>
          </a:p>
        </p:txBody>
      </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3687" r="74771" b="5724"/>
          <a:stretch>
            <a:fillRect/>
          </a:stretch>
        </p:blipFill>
        <p:spPr>
          <a:xfrm rot="6961922">
            <a:off x="4618770" y="-1371682"/>
            <a:ext cx="3432850" cy="4161956"/>
          </a:xfrm>
          <a:prstGeom prst="rect">
            <a:avLst/>
          </a:prstGeom>
        </p:spPr>
      </p:pic>
      <p:grpSp>
        <p:nvGrpSpPr>
          <p:cNvPr id="11" name="Group 11"/>
          <p:cNvGrpSpPr/>
          <p:nvPr/>
        </p:nvGrpSpPr>
        <p:grpSpPr>
          <a:xfrm>
            <a:off x="1502279" y="6438405"/>
            <a:ext cx="4881717" cy="1525423"/>
            <a:chOff x="0" y="0"/>
            <a:chExt cx="1285720" cy="401758"/>
          </a:xfrm>
        </p:grpSpPr>
        <p:sp>
          <p:nvSpPr>
            <p:cNvPr id="12" name="Freeform 12"/>
            <p:cNvSpPr/>
            <p:nvPr/>
          </p:nvSpPr>
          <p:spPr>
            <a:xfrm>
              <a:off x="0" y="0"/>
              <a:ext cx="1285720" cy="401758"/>
            </a:xfrm>
            <a:custGeom>
              <a:avLst/>
              <a:gdLst/>
              <a:ahLst/>
              <a:cxnLst/>
              <a:rect l="l" t="t" r="r" b="b"/>
              <a:pathLst>
                <a:path w="1285720" h="401758">
                  <a:moveTo>
                    <a:pt x="80881" y="0"/>
                  </a:moveTo>
                  <a:lnTo>
                    <a:pt x="1204839" y="0"/>
                  </a:lnTo>
                  <a:cubicBezTo>
                    <a:pt x="1249508" y="0"/>
                    <a:pt x="1285720" y="36212"/>
                    <a:pt x="1285720" y="80881"/>
                  </a:cubicBezTo>
                  <a:lnTo>
                    <a:pt x="1285720" y="320877"/>
                  </a:lnTo>
                  <a:cubicBezTo>
                    <a:pt x="1285720" y="342328"/>
                    <a:pt x="1277198" y="362900"/>
                    <a:pt x="1262030" y="378068"/>
                  </a:cubicBezTo>
                  <a:cubicBezTo>
                    <a:pt x="1246862" y="393236"/>
                    <a:pt x="1226290" y="401758"/>
                    <a:pt x="1204839" y="401758"/>
                  </a:cubicBezTo>
                  <a:lnTo>
                    <a:pt x="80881" y="401758"/>
                  </a:lnTo>
                  <a:cubicBezTo>
                    <a:pt x="36212" y="401758"/>
                    <a:pt x="0" y="365546"/>
                    <a:pt x="0" y="320877"/>
                  </a:cubicBezTo>
                  <a:lnTo>
                    <a:pt x="0" y="80881"/>
                  </a:lnTo>
                  <a:cubicBezTo>
                    <a:pt x="0" y="36212"/>
                    <a:pt x="36212" y="0"/>
                    <a:pt x="80881" y="0"/>
                  </a:cubicBezTo>
                  <a:close/>
                </a:path>
              </a:pathLst>
            </a:custGeom>
            <a:solidFill>
              <a:srgbClr val="7A22BB"/>
            </a:solidFill>
            <a:ln w="95250">
              <a:solidFill>
                <a:srgbClr val="F7F5E9"/>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566781" y="8249578"/>
            <a:ext cx="4881717" cy="1525423"/>
            <a:chOff x="0" y="0"/>
            <a:chExt cx="1285720" cy="401758"/>
          </a:xfrm>
        </p:grpSpPr>
        <p:sp>
          <p:nvSpPr>
            <p:cNvPr id="15" name="Freeform 15"/>
            <p:cNvSpPr/>
            <p:nvPr/>
          </p:nvSpPr>
          <p:spPr>
            <a:xfrm>
              <a:off x="0" y="0"/>
              <a:ext cx="1285720" cy="401758"/>
            </a:xfrm>
            <a:custGeom>
              <a:avLst/>
              <a:gdLst/>
              <a:ahLst/>
              <a:cxnLst/>
              <a:rect l="l" t="t" r="r" b="b"/>
              <a:pathLst>
                <a:path w="1285720" h="401758">
                  <a:moveTo>
                    <a:pt x="80881" y="0"/>
                  </a:moveTo>
                  <a:lnTo>
                    <a:pt x="1204839" y="0"/>
                  </a:lnTo>
                  <a:cubicBezTo>
                    <a:pt x="1249508" y="0"/>
                    <a:pt x="1285720" y="36212"/>
                    <a:pt x="1285720" y="80881"/>
                  </a:cubicBezTo>
                  <a:lnTo>
                    <a:pt x="1285720" y="320877"/>
                  </a:lnTo>
                  <a:cubicBezTo>
                    <a:pt x="1285720" y="342328"/>
                    <a:pt x="1277198" y="362900"/>
                    <a:pt x="1262030" y="378068"/>
                  </a:cubicBezTo>
                  <a:cubicBezTo>
                    <a:pt x="1246862" y="393236"/>
                    <a:pt x="1226290" y="401758"/>
                    <a:pt x="1204839" y="401758"/>
                  </a:cubicBezTo>
                  <a:lnTo>
                    <a:pt x="80881" y="401758"/>
                  </a:lnTo>
                  <a:cubicBezTo>
                    <a:pt x="36212" y="401758"/>
                    <a:pt x="0" y="365546"/>
                    <a:pt x="0" y="320877"/>
                  </a:cubicBezTo>
                  <a:lnTo>
                    <a:pt x="0" y="80881"/>
                  </a:lnTo>
                  <a:cubicBezTo>
                    <a:pt x="0" y="36212"/>
                    <a:pt x="36212" y="0"/>
                    <a:pt x="80881" y="0"/>
                  </a:cubicBezTo>
                  <a:close/>
                </a:path>
              </a:pathLst>
            </a:custGeom>
            <a:solidFill>
              <a:srgbClr val="7A22BB"/>
            </a:solidFill>
            <a:ln w="95250">
              <a:solidFill>
                <a:srgbClr val="F7F5E9"/>
              </a:solid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926804" y="8495020"/>
            <a:ext cx="4032668" cy="1076217"/>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mode </a:t>
            </a:r>
          </a:p>
          <a:p>
            <a:pPr algn="ctr">
              <a:lnSpc>
                <a:spcPts val="4200"/>
              </a:lnSpc>
            </a:pPr>
            <a:r>
              <a:rPr lang="en-US" sz="3000">
                <a:solidFill>
                  <a:srgbClr val="FFFFFF"/>
                </a:solidFill>
                <a:latin typeface="Poppins"/>
              </a:rPr>
              <a:t>akses</a:t>
            </a:r>
          </a:p>
        </p:txBody>
      </p:sp>
      <p:sp>
        <p:nvSpPr>
          <p:cNvPr id="18" name="TextBox 18"/>
          <p:cNvSpPr txBox="1"/>
          <p:nvPr/>
        </p:nvSpPr>
        <p:spPr>
          <a:xfrm>
            <a:off x="1991306" y="6886819"/>
            <a:ext cx="4032668" cy="542871"/>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sub class</a:t>
            </a:r>
          </a:p>
        </p:txBody>
      </p:sp>
      <p:sp>
        <p:nvSpPr>
          <p:cNvPr id="19" name="TextBox 19"/>
          <p:cNvSpPr txBox="1"/>
          <p:nvPr/>
        </p:nvSpPr>
        <p:spPr>
          <a:xfrm>
            <a:off x="10525642" y="3634946"/>
            <a:ext cx="7345677" cy="4350601"/>
          </a:xfrm>
          <a:prstGeom prst="rect">
            <a:avLst/>
          </a:prstGeom>
        </p:spPr>
        <p:txBody>
          <a:bodyPr lIns="0" tIns="0" rIns="0" bIns="0" rtlCol="0" anchor="t">
            <a:spAutoFit/>
          </a:bodyPr>
          <a:lstStyle/>
          <a:p>
            <a:pPr algn="ctr">
              <a:lnSpc>
                <a:spcPts val="4886"/>
              </a:lnSpc>
            </a:pPr>
            <a:r>
              <a:rPr lang="en-US" sz="3490">
                <a:solidFill>
                  <a:srgbClr val="000000"/>
                </a:solidFill>
                <a:latin typeface="Poppins Bold"/>
              </a:rPr>
              <a:t>Soal aturan hak akses, setiap subclass tidak boleh mempunyai hak akses method overriding yang ketat dibandingkan dengan hak akses method pada superclass ataupun parent class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4661598" y="-434034"/>
            <a:ext cx="16171179" cy="173037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547341" y="-3879063"/>
            <a:ext cx="7462069" cy="798470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01" y="113289"/>
            <a:ext cx="9076999" cy="189791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15053807" y="-385790"/>
            <a:ext cx="1793223" cy="28289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5649" r="81854" b="5724"/>
          <a:stretch>
            <a:fillRect/>
          </a:stretch>
        </p:blipFill>
        <p:spPr>
          <a:xfrm rot="4008961">
            <a:off x="13015497" y="8574977"/>
            <a:ext cx="2170421" cy="3424046"/>
          </a:xfrm>
          <a:prstGeom prst="rect">
            <a:avLst/>
          </a:prstGeom>
        </p:spPr>
      </p:pic>
      <p:pic>
        <p:nvPicPr>
          <p:cNvPr id="7" name="Picture 7"/>
          <p:cNvPicPr>
            <a:picLocks noChangeAspect="1"/>
          </p:cNvPicPr>
          <p:nvPr/>
        </p:nvPicPr>
        <p:blipFill>
          <a:blip r:embed="rId12"/>
          <a:srcRect b="3102"/>
          <a:stretch>
            <a:fillRect/>
          </a:stretch>
        </p:blipFill>
        <p:spPr>
          <a:xfrm>
            <a:off x="9794176" y="575224"/>
            <a:ext cx="8039053" cy="9136552"/>
          </a:xfrm>
          <a:prstGeom prst="rect">
            <a:avLst/>
          </a:prstGeom>
        </p:spPr>
      </p:pic>
      <p:sp>
        <p:nvSpPr>
          <p:cNvPr id="8" name="TextBox 8"/>
          <p:cNvSpPr txBox="1"/>
          <p:nvPr/>
        </p:nvSpPr>
        <p:spPr>
          <a:xfrm>
            <a:off x="1556842" y="603799"/>
            <a:ext cx="9509655" cy="605736"/>
          </a:xfrm>
          <a:prstGeom prst="rect">
            <a:avLst/>
          </a:prstGeom>
        </p:spPr>
        <p:txBody>
          <a:bodyPr lIns="0" tIns="0" rIns="0" bIns="0" rtlCol="0" anchor="t">
            <a:spAutoFit/>
          </a:bodyPr>
          <a:lstStyle/>
          <a:p>
            <a:pPr>
              <a:lnSpc>
                <a:spcPts val="4620"/>
              </a:lnSpc>
            </a:pPr>
            <a:r>
              <a:rPr lang="en-US" sz="4200">
                <a:solidFill>
                  <a:srgbClr val="2E1042"/>
                </a:solidFill>
                <a:latin typeface="Fredoka One"/>
              </a:rPr>
              <a:t>4.        POLYMER STATIC</a:t>
            </a:r>
          </a:p>
        </p:txBody>
      </p:sp>
      <p:sp>
        <p:nvSpPr>
          <p:cNvPr id="9" name="TextBox 9"/>
          <p:cNvSpPr txBox="1"/>
          <p:nvPr/>
        </p:nvSpPr>
        <p:spPr>
          <a:xfrm>
            <a:off x="1028700" y="1904924"/>
            <a:ext cx="7739000" cy="8590685"/>
          </a:xfrm>
          <a:prstGeom prst="rect">
            <a:avLst/>
          </a:prstGeom>
        </p:spPr>
        <p:txBody>
          <a:bodyPr lIns="0" tIns="0" rIns="0" bIns="0" rtlCol="0" anchor="t">
            <a:spAutoFit/>
          </a:bodyPr>
          <a:lstStyle/>
          <a:p>
            <a:pPr>
              <a:lnSpc>
                <a:spcPts val="4195"/>
              </a:lnSpc>
            </a:pPr>
            <a:r>
              <a:rPr lang="en-US" sz="2997" dirty="0" err="1">
                <a:solidFill>
                  <a:srgbClr val="2E1042"/>
                </a:solidFill>
                <a:latin typeface="Poppins Bold"/>
              </a:rPr>
              <a:t>polimorfisme</a:t>
            </a:r>
            <a:r>
              <a:rPr lang="en-US" sz="2997" dirty="0">
                <a:solidFill>
                  <a:srgbClr val="2E1042"/>
                </a:solidFill>
                <a:latin typeface="Poppins Bold"/>
              </a:rPr>
              <a:t> statis</a:t>
            </a:r>
            <a:r>
              <a:rPr lang="en-US" sz="2997" dirty="0">
                <a:solidFill>
                  <a:srgbClr val="2E1042"/>
                </a:solidFill>
                <a:latin typeface="Poppins"/>
              </a:rPr>
              <a:t> </a:t>
            </a:r>
            <a:r>
              <a:rPr lang="en-US" sz="2997" dirty="0" err="1">
                <a:solidFill>
                  <a:srgbClr val="2E1042"/>
                </a:solidFill>
                <a:latin typeface="Poppins"/>
              </a:rPr>
              <a:t>hanya</a:t>
            </a:r>
            <a:r>
              <a:rPr lang="en-US" sz="2997" dirty="0">
                <a:solidFill>
                  <a:srgbClr val="2E1042"/>
                </a:solidFill>
                <a:latin typeface="Poppins"/>
              </a:rPr>
              <a:t> </a:t>
            </a:r>
            <a:r>
              <a:rPr lang="en-US" sz="2997" dirty="0" err="1">
                <a:solidFill>
                  <a:srgbClr val="2E1042"/>
                </a:solidFill>
                <a:latin typeface="Poppins"/>
              </a:rPr>
              <a:t>terjadi</a:t>
            </a:r>
            <a:r>
              <a:rPr lang="en-US" sz="2997" dirty="0">
                <a:solidFill>
                  <a:srgbClr val="2E1042"/>
                </a:solidFill>
                <a:latin typeface="Poppins"/>
              </a:rPr>
              <a:t> </a:t>
            </a:r>
            <a:r>
              <a:rPr lang="en-US" sz="2997" dirty="0" err="1">
                <a:solidFill>
                  <a:srgbClr val="2E1042"/>
                </a:solidFill>
                <a:latin typeface="Poppins"/>
              </a:rPr>
              <a:t>dalam</a:t>
            </a:r>
            <a:r>
              <a:rPr lang="en-US" sz="2997" dirty="0">
                <a:solidFill>
                  <a:srgbClr val="2E1042"/>
                </a:solidFill>
                <a:latin typeface="Poppins"/>
              </a:rPr>
              <a:t> </a:t>
            </a:r>
            <a:r>
              <a:rPr lang="en-US" sz="2997" dirty="0" err="1">
                <a:solidFill>
                  <a:srgbClr val="2E1042"/>
                </a:solidFill>
                <a:latin typeface="Poppins"/>
              </a:rPr>
              <a:t>satu</a:t>
            </a:r>
            <a:r>
              <a:rPr lang="en-US" sz="2997" dirty="0">
                <a:solidFill>
                  <a:srgbClr val="2E1042"/>
                </a:solidFill>
                <a:latin typeface="Poppins"/>
              </a:rPr>
              <a:t> class </a:t>
            </a:r>
            <a:r>
              <a:rPr lang="en-US" sz="2997" dirty="0" err="1">
                <a:solidFill>
                  <a:srgbClr val="2E1042"/>
                </a:solidFill>
                <a:latin typeface="Poppins"/>
              </a:rPr>
              <a:t>saja</a:t>
            </a:r>
            <a:r>
              <a:rPr lang="en-US" sz="2997" dirty="0">
                <a:solidFill>
                  <a:srgbClr val="2E1042"/>
                </a:solidFill>
                <a:latin typeface="Poppins"/>
              </a:rPr>
              <a:t>. Pada </a:t>
            </a:r>
            <a:r>
              <a:rPr lang="en-US" sz="2997" dirty="0" err="1">
                <a:solidFill>
                  <a:srgbClr val="2E1042"/>
                </a:solidFill>
                <a:latin typeface="Poppins"/>
              </a:rPr>
              <a:t>polimorfisme</a:t>
            </a:r>
            <a:r>
              <a:rPr lang="en-US" sz="2997" dirty="0">
                <a:solidFill>
                  <a:srgbClr val="2E1042"/>
                </a:solidFill>
                <a:latin typeface="Poppins"/>
              </a:rPr>
              <a:t> static </a:t>
            </a:r>
            <a:r>
              <a:rPr lang="en-US" sz="2997" dirty="0" err="1">
                <a:solidFill>
                  <a:srgbClr val="2E1042"/>
                </a:solidFill>
                <a:latin typeface="Poppins"/>
              </a:rPr>
              <a:t>ini</a:t>
            </a:r>
            <a:r>
              <a:rPr lang="en-US" sz="2997" dirty="0">
                <a:solidFill>
                  <a:srgbClr val="2E1042"/>
                </a:solidFill>
                <a:latin typeface="Poppins"/>
              </a:rPr>
              <a:t> </a:t>
            </a:r>
            <a:r>
              <a:rPr lang="en-US" sz="2997" dirty="0" err="1">
                <a:solidFill>
                  <a:srgbClr val="2E1042"/>
                </a:solidFill>
                <a:latin typeface="Poppins"/>
              </a:rPr>
              <a:t>menggunakan</a:t>
            </a:r>
            <a:r>
              <a:rPr lang="en-US" sz="2997" dirty="0">
                <a:solidFill>
                  <a:srgbClr val="2E1042"/>
                </a:solidFill>
                <a:latin typeface="Poppins"/>
              </a:rPr>
              <a:t> method </a:t>
            </a:r>
            <a:r>
              <a:rPr lang="en-US" sz="2997" dirty="0">
                <a:solidFill>
                  <a:srgbClr val="2E1042"/>
                </a:solidFill>
                <a:latin typeface="Poppins Bold"/>
              </a:rPr>
              <a:t>overloading</a:t>
            </a:r>
            <a:r>
              <a:rPr lang="en-US" sz="2997" dirty="0">
                <a:solidFill>
                  <a:srgbClr val="2E1042"/>
                </a:solidFill>
                <a:latin typeface="Poppins"/>
              </a:rPr>
              <a:t>.</a:t>
            </a:r>
          </a:p>
          <a:p>
            <a:pPr>
              <a:lnSpc>
                <a:spcPts val="4195"/>
              </a:lnSpc>
            </a:pPr>
            <a:endParaRPr lang="en-US" sz="2997" dirty="0">
              <a:solidFill>
                <a:srgbClr val="2E1042"/>
              </a:solidFill>
              <a:latin typeface="Poppins"/>
            </a:endParaRPr>
          </a:p>
          <a:p>
            <a:pPr>
              <a:lnSpc>
                <a:spcPts val="4195"/>
              </a:lnSpc>
            </a:pPr>
            <a:r>
              <a:rPr lang="en-US" sz="2997" dirty="0" err="1">
                <a:solidFill>
                  <a:srgbClr val="2E1042"/>
                </a:solidFill>
                <a:latin typeface="Poppins"/>
              </a:rPr>
              <a:t>Aturan</a:t>
            </a:r>
            <a:r>
              <a:rPr lang="en-US" sz="2997" dirty="0">
                <a:solidFill>
                  <a:srgbClr val="2E1042"/>
                </a:solidFill>
                <a:latin typeface="Poppins"/>
              </a:rPr>
              <a:t> Method Overloading</a:t>
            </a:r>
          </a:p>
          <a:p>
            <a:pPr marL="647052" lvl="1" indent="-323526">
              <a:lnSpc>
                <a:spcPts val="4195"/>
              </a:lnSpc>
              <a:buFont typeface="Arial"/>
              <a:buChar char="•"/>
            </a:pPr>
            <a:r>
              <a:rPr lang="en-US" sz="2997" dirty="0">
                <a:solidFill>
                  <a:srgbClr val="2E1042"/>
                </a:solidFill>
                <a:latin typeface="Poppins"/>
              </a:rPr>
              <a:t>Nama method </a:t>
            </a:r>
            <a:r>
              <a:rPr lang="en-US" sz="2997" dirty="0" err="1">
                <a:solidFill>
                  <a:srgbClr val="2E1042"/>
                </a:solidFill>
                <a:latin typeface="Poppins"/>
              </a:rPr>
              <a:t>harus</a:t>
            </a:r>
            <a:r>
              <a:rPr lang="en-US" sz="2997" dirty="0">
                <a:solidFill>
                  <a:srgbClr val="2E1042"/>
                </a:solidFill>
                <a:latin typeface="Poppins"/>
              </a:rPr>
              <a:t> </a:t>
            </a:r>
            <a:r>
              <a:rPr lang="en-US" sz="2997" dirty="0" err="1">
                <a:solidFill>
                  <a:srgbClr val="2E1042"/>
                </a:solidFill>
                <a:latin typeface="Poppins"/>
              </a:rPr>
              <a:t>sama</a:t>
            </a:r>
            <a:r>
              <a:rPr lang="en-US" sz="2997" dirty="0">
                <a:solidFill>
                  <a:srgbClr val="2E1042"/>
                </a:solidFill>
                <a:latin typeface="Poppins"/>
              </a:rPr>
              <a:t> </a:t>
            </a:r>
            <a:r>
              <a:rPr lang="en-US" sz="2997" dirty="0" err="1">
                <a:solidFill>
                  <a:srgbClr val="2E1042"/>
                </a:solidFill>
                <a:latin typeface="Poppins"/>
              </a:rPr>
              <a:t>dengan</a:t>
            </a:r>
            <a:r>
              <a:rPr lang="en-US" sz="2997" dirty="0">
                <a:solidFill>
                  <a:srgbClr val="2E1042"/>
                </a:solidFill>
                <a:latin typeface="Poppins"/>
              </a:rPr>
              <a:t> method </a:t>
            </a:r>
            <a:r>
              <a:rPr lang="en-US" sz="2997" dirty="0" err="1">
                <a:solidFill>
                  <a:srgbClr val="2E1042"/>
                </a:solidFill>
                <a:latin typeface="Poppins"/>
              </a:rPr>
              <a:t>lainnya</a:t>
            </a:r>
            <a:r>
              <a:rPr lang="en-US" sz="2997" dirty="0">
                <a:solidFill>
                  <a:srgbClr val="2E1042"/>
                </a:solidFill>
                <a:latin typeface="Poppins"/>
              </a:rPr>
              <a:t>.</a:t>
            </a:r>
          </a:p>
          <a:p>
            <a:pPr marL="647052" lvl="1" indent="-323526">
              <a:lnSpc>
                <a:spcPts val="4195"/>
              </a:lnSpc>
              <a:buFont typeface="Arial"/>
              <a:buChar char="•"/>
            </a:pPr>
            <a:r>
              <a:rPr lang="en-US" sz="2997" dirty="0">
                <a:solidFill>
                  <a:srgbClr val="2E1042"/>
                </a:solidFill>
                <a:latin typeface="Poppins"/>
              </a:rPr>
              <a:t>Parameter </a:t>
            </a:r>
            <a:r>
              <a:rPr lang="en-US" sz="2997" dirty="0" err="1">
                <a:solidFill>
                  <a:srgbClr val="2E1042"/>
                </a:solidFill>
                <a:latin typeface="Poppins"/>
              </a:rPr>
              <a:t>haruslah</a:t>
            </a:r>
            <a:r>
              <a:rPr lang="en-US" sz="2997" dirty="0">
                <a:solidFill>
                  <a:srgbClr val="2E1042"/>
                </a:solidFill>
                <a:latin typeface="Poppins"/>
              </a:rPr>
              <a:t> </a:t>
            </a:r>
            <a:r>
              <a:rPr lang="en-US" sz="2997" dirty="0" err="1">
                <a:solidFill>
                  <a:srgbClr val="2E1042"/>
                </a:solidFill>
                <a:latin typeface="Poppins"/>
              </a:rPr>
              <a:t>berbeda</a:t>
            </a:r>
            <a:r>
              <a:rPr lang="en-US" sz="2997" dirty="0">
                <a:solidFill>
                  <a:srgbClr val="2E1042"/>
                </a:solidFill>
                <a:latin typeface="Poppins"/>
              </a:rPr>
              <a:t>.</a:t>
            </a:r>
          </a:p>
          <a:p>
            <a:pPr marL="647052" lvl="1" indent="-323526">
              <a:lnSpc>
                <a:spcPts val="4195"/>
              </a:lnSpc>
              <a:buFont typeface="Arial"/>
              <a:buChar char="•"/>
            </a:pPr>
            <a:r>
              <a:rPr lang="en-US" sz="2997" dirty="0">
                <a:solidFill>
                  <a:srgbClr val="2E1042"/>
                </a:solidFill>
                <a:latin typeface="Poppins"/>
              </a:rPr>
              <a:t>·Return </a:t>
            </a:r>
            <a:r>
              <a:rPr lang="en-US" sz="2997" dirty="0" err="1">
                <a:solidFill>
                  <a:srgbClr val="2E1042"/>
                </a:solidFill>
                <a:latin typeface="Poppins"/>
              </a:rPr>
              <a:t>boleh</a:t>
            </a:r>
            <a:r>
              <a:rPr lang="en-US" sz="2997" dirty="0">
                <a:solidFill>
                  <a:srgbClr val="2E1042"/>
                </a:solidFill>
                <a:latin typeface="Poppins"/>
              </a:rPr>
              <a:t> </a:t>
            </a:r>
            <a:r>
              <a:rPr lang="en-US" sz="2997" dirty="0" err="1">
                <a:solidFill>
                  <a:srgbClr val="2E1042"/>
                </a:solidFill>
                <a:latin typeface="Poppins"/>
              </a:rPr>
              <a:t>sama</a:t>
            </a:r>
            <a:r>
              <a:rPr lang="en-US" sz="2997" dirty="0">
                <a:solidFill>
                  <a:srgbClr val="2E1042"/>
                </a:solidFill>
                <a:latin typeface="Poppins"/>
              </a:rPr>
              <a:t>, juga </a:t>
            </a:r>
            <a:r>
              <a:rPr lang="en-US" sz="2997" dirty="0" err="1">
                <a:solidFill>
                  <a:srgbClr val="2E1042"/>
                </a:solidFill>
                <a:latin typeface="Poppins"/>
              </a:rPr>
              <a:t>boleh</a:t>
            </a:r>
            <a:r>
              <a:rPr lang="en-US" sz="2997" dirty="0">
                <a:solidFill>
                  <a:srgbClr val="2E1042"/>
                </a:solidFill>
                <a:latin typeface="Poppins"/>
              </a:rPr>
              <a:t> </a:t>
            </a:r>
            <a:r>
              <a:rPr lang="en-US" sz="2997" dirty="0" err="1">
                <a:solidFill>
                  <a:srgbClr val="2E1042"/>
                </a:solidFill>
                <a:latin typeface="Poppins"/>
              </a:rPr>
              <a:t>berbeda</a:t>
            </a:r>
            <a:r>
              <a:rPr lang="en-US" sz="2997" dirty="0">
                <a:solidFill>
                  <a:srgbClr val="2E1042"/>
                </a:solidFill>
                <a:latin typeface="Poppins"/>
              </a:rPr>
              <a:t>.</a:t>
            </a:r>
          </a:p>
          <a:p>
            <a:pPr>
              <a:lnSpc>
                <a:spcPts val="4195"/>
              </a:lnSpc>
            </a:pPr>
            <a:r>
              <a:rPr lang="en-US" sz="2997" dirty="0" err="1">
                <a:solidFill>
                  <a:srgbClr val="2E1042"/>
                </a:solidFill>
                <a:latin typeface="Poppins"/>
              </a:rPr>
              <a:t>Misalnya</a:t>
            </a:r>
            <a:r>
              <a:rPr lang="en-US" sz="2997" dirty="0">
                <a:solidFill>
                  <a:srgbClr val="2E1042"/>
                </a:solidFill>
                <a:latin typeface="Poppins"/>
              </a:rPr>
              <a:t> </a:t>
            </a:r>
            <a:r>
              <a:rPr lang="en-US" sz="2997" dirty="0" err="1">
                <a:solidFill>
                  <a:srgbClr val="2E1042"/>
                </a:solidFill>
                <a:latin typeface="Poppins"/>
              </a:rPr>
              <a:t>kita</a:t>
            </a:r>
            <a:r>
              <a:rPr lang="en-US" sz="2997" dirty="0">
                <a:solidFill>
                  <a:srgbClr val="2E1042"/>
                </a:solidFill>
                <a:latin typeface="Poppins"/>
              </a:rPr>
              <a:t> </a:t>
            </a:r>
            <a:r>
              <a:rPr lang="en-US" sz="2997" dirty="0" err="1">
                <a:solidFill>
                  <a:srgbClr val="2E1042"/>
                </a:solidFill>
                <a:latin typeface="Poppins"/>
              </a:rPr>
              <a:t>membuat</a:t>
            </a:r>
            <a:r>
              <a:rPr lang="en-US" sz="2997" dirty="0">
                <a:solidFill>
                  <a:srgbClr val="2E1042"/>
                </a:solidFill>
                <a:latin typeface="Poppins"/>
              </a:rPr>
              <a:t> </a:t>
            </a:r>
            <a:r>
              <a:rPr lang="en-US" sz="2997" dirty="0" err="1">
                <a:solidFill>
                  <a:srgbClr val="2E1042"/>
                </a:solidFill>
                <a:latin typeface="Poppins"/>
              </a:rPr>
              <a:t>sebuah</a:t>
            </a:r>
            <a:r>
              <a:rPr lang="en-US" sz="2997" dirty="0">
                <a:solidFill>
                  <a:srgbClr val="2E1042"/>
                </a:solidFill>
                <a:latin typeface="Poppins"/>
              </a:rPr>
              <a:t> class </a:t>
            </a:r>
            <a:r>
              <a:rPr lang="en-US" sz="2997" dirty="0" err="1">
                <a:solidFill>
                  <a:srgbClr val="2E1042"/>
                </a:solidFill>
                <a:latin typeface="Poppins"/>
              </a:rPr>
              <a:t>dengan</a:t>
            </a:r>
            <a:r>
              <a:rPr lang="en-US" sz="2997" dirty="0">
                <a:solidFill>
                  <a:srgbClr val="2E1042"/>
                </a:solidFill>
                <a:latin typeface="Poppins"/>
              </a:rPr>
              <a:t> </a:t>
            </a:r>
            <a:r>
              <a:rPr lang="en-US" sz="2997" dirty="0" err="1">
                <a:solidFill>
                  <a:srgbClr val="2E1042"/>
                </a:solidFill>
                <a:latin typeface="Poppins"/>
              </a:rPr>
              <a:t>nama</a:t>
            </a:r>
            <a:r>
              <a:rPr lang="en-US" sz="2997" dirty="0">
                <a:solidFill>
                  <a:srgbClr val="2E1042"/>
                </a:solidFill>
                <a:latin typeface="Poppins"/>
              </a:rPr>
              <a:t> </a:t>
            </a:r>
            <a:r>
              <a:rPr lang="en-US" sz="2997" dirty="0">
                <a:solidFill>
                  <a:srgbClr val="2E1042"/>
                </a:solidFill>
                <a:latin typeface="Poppins Bold"/>
              </a:rPr>
              <a:t>Cetak.java.</a:t>
            </a:r>
            <a:r>
              <a:rPr lang="en-US" sz="2997" dirty="0">
                <a:solidFill>
                  <a:srgbClr val="2E1042"/>
                </a:solidFill>
                <a:latin typeface="Poppins"/>
              </a:rPr>
              <a:t> Pada class </a:t>
            </a:r>
            <a:r>
              <a:rPr lang="en-US" sz="2997" dirty="0" err="1">
                <a:solidFill>
                  <a:srgbClr val="2E1042"/>
                </a:solidFill>
                <a:latin typeface="Poppins"/>
              </a:rPr>
              <a:t>ini</a:t>
            </a:r>
            <a:r>
              <a:rPr lang="en-US" sz="2997" dirty="0">
                <a:solidFill>
                  <a:srgbClr val="2E1042"/>
                </a:solidFill>
                <a:latin typeface="Poppins"/>
              </a:rPr>
              <a:t> </a:t>
            </a:r>
            <a:r>
              <a:rPr lang="en-US" sz="2997" dirty="0" err="1">
                <a:solidFill>
                  <a:srgbClr val="2E1042"/>
                </a:solidFill>
                <a:latin typeface="Poppins"/>
              </a:rPr>
              <a:t>mempunyai</a:t>
            </a:r>
            <a:r>
              <a:rPr lang="en-US" sz="2997" dirty="0">
                <a:solidFill>
                  <a:srgbClr val="2E1042"/>
                </a:solidFill>
                <a:latin typeface="Poppins"/>
              </a:rPr>
              <a:t> method </a:t>
            </a:r>
            <a:r>
              <a:rPr lang="en-US" sz="2997" dirty="0" err="1">
                <a:solidFill>
                  <a:srgbClr val="2E1042"/>
                </a:solidFill>
                <a:latin typeface="Poppins Bold"/>
              </a:rPr>
              <a:t>maxNumber</a:t>
            </a:r>
            <a:r>
              <a:rPr lang="en-US" sz="2997" dirty="0">
                <a:solidFill>
                  <a:srgbClr val="2E1042"/>
                </a:solidFill>
                <a:latin typeface="Poppins Bold"/>
              </a:rPr>
              <a:t>().</a:t>
            </a:r>
            <a:r>
              <a:rPr lang="en-US" sz="2997" dirty="0">
                <a:solidFill>
                  <a:srgbClr val="2E1042"/>
                </a:solidFill>
                <a:latin typeface="Poppins"/>
              </a:rPr>
              <a:t> </a:t>
            </a:r>
            <a:r>
              <a:rPr lang="en-US" sz="2997" dirty="0" err="1">
                <a:solidFill>
                  <a:srgbClr val="2E1042"/>
                </a:solidFill>
                <a:latin typeface="Poppins"/>
              </a:rPr>
              <a:t>Perhatikan</a:t>
            </a:r>
            <a:r>
              <a:rPr lang="en-US" sz="2997" dirty="0">
                <a:solidFill>
                  <a:srgbClr val="2E1042"/>
                </a:solidFill>
                <a:latin typeface="Poppins"/>
              </a:rPr>
              <a:t> </a:t>
            </a:r>
            <a:r>
              <a:rPr lang="en-US" sz="2997" dirty="0" err="1">
                <a:solidFill>
                  <a:srgbClr val="2E1042"/>
                </a:solidFill>
                <a:latin typeface="Poppins"/>
              </a:rPr>
              <a:t>kode</a:t>
            </a:r>
            <a:r>
              <a:rPr lang="en-US" sz="2997" dirty="0">
                <a:solidFill>
                  <a:srgbClr val="2E1042"/>
                </a:solidFill>
                <a:latin typeface="Poppins"/>
              </a:rPr>
              <a:t> program </a:t>
            </a:r>
            <a:r>
              <a:rPr lang="en-US" sz="2997" dirty="0" err="1">
                <a:solidFill>
                  <a:srgbClr val="2E1042"/>
                </a:solidFill>
                <a:latin typeface="Poppins"/>
              </a:rPr>
              <a:t>disamping</a:t>
            </a:r>
            <a:r>
              <a:rPr lang="en-US" sz="2997" dirty="0">
                <a:solidFill>
                  <a:srgbClr val="2E1042"/>
                </a:solidFill>
                <a:latin typeface="Poppins"/>
              </a:rPr>
              <a:t> </a:t>
            </a:r>
            <a:r>
              <a:rPr lang="en-US" sz="2997" dirty="0" err="1">
                <a:solidFill>
                  <a:srgbClr val="2E1042"/>
                </a:solidFill>
                <a:latin typeface="Poppins"/>
              </a:rPr>
              <a:t>ini</a:t>
            </a:r>
            <a:endParaRPr lang="en-US" sz="2997" dirty="0">
              <a:solidFill>
                <a:srgbClr val="2E1042"/>
              </a:solidFill>
              <a:latin typeface="Poppins"/>
            </a:endParaRPr>
          </a:p>
          <a:p>
            <a:pPr>
              <a:lnSpc>
                <a:spcPts val="4195"/>
              </a:lnSpc>
            </a:pPr>
            <a:endParaRPr lang="en-US" sz="2997" dirty="0">
              <a:solidFill>
                <a:srgbClr val="2E1042"/>
              </a:solidFill>
              <a:latin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4498313" y="-434034"/>
            <a:ext cx="16171179" cy="173037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547341" y="-3879063"/>
            <a:ext cx="7462069" cy="798470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01" y="113289"/>
            <a:ext cx="9076999" cy="189791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15053807" y="-385790"/>
            <a:ext cx="1793223" cy="28289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5649" r="81854" b="5724"/>
          <a:stretch>
            <a:fillRect/>
          </a:stretch>
        </p:blipFill>
        <p:spPr>
          <a:xfrm rot="4008961">
            <a:off x="13015497" y="8574977"/>
            <a:ext cx="2170421" cy="3424046"/>
          </a:xfrm>
          <a:prstGeom prst="rect">
            <a:avLst/>
          </a:prstGeom>
        </p:spPr>
      </p:pic>
      <p:pic>
        <p:nvPicPr>
          <p:cNvPr id="7" name="Picture 7"/>
          <p:cNvPicPr>
            <a:picLocks noChangeAspect="1"/>
          </p:cNvPicPr>
          <p:nvPr/>
        </p:nvPicPr>
        <p:blipFill>
          <a:blip r:embed="rId12"/>
          <a:srcRect/>
          <a:stretch>
            <a:fillRect/>
          </a:stretch>
        </p:blipFill>
        <p:spPr>
          <a:xfrm>
            <a:off x="9040875" y="656290"/>
            <a:ext cx="8855195" cy="8974421"/>
          </a:xfrm>
          <a:prstGeom prst="rect">
            <a:avLst/>
          </a:prstGeom>
        </p:spPr>
      </p:pic>
      <p:sp>
        <p:nvSpPr>
          <p:cNvPr id="8" name="TextBox 8"/>
          <p:cNvSpPr txBox="1"/>
          <p:nvPr/>
        </p:nvSpPr>
        <p:spPr>
          <a:xfrm>
            <a:off x="1652511" y="518795"/>
            <a:ext cx="9509655" cy="1057910"/>
          </a:xfrm>
          <a:prstGeom prst="rect">
            <a:avLst/>
          </a:prstGeom>
        </p:spPr>
        <p:txBody>
          <a:bodyPr lIns="0" tIns="0" rIns="0" bIns="0" rtlCol="0" anchor="t">
            <a:spAutoFit/>
          </a:bodyPr>
          <a:lstStyle/>
          <a:p>
            <a:pPr>
              <a:lnSpc>
                <a:spcPts val="4180"/>
              </a:lnSpc>
            </a:pPr>
            <a:r>
              <a:rPr lang="en-US" sz="3800">
                <a:solidFill>
                  <a:srgbClr val="2E1042"/>
                </a:solidFill>
                <a:latin typeface="Fredoka One"/>
              </a:rPr>
              <a:t>5.        POLYMER DALAM </a:t>
            </a:r>
          </a:p>
          <a:p>
            <a:pPr>
              <a:lnSpc>
                <a:spcPts val="4180"/>
              </a:lnSpc>
            </a:pPr>
            <a:r>
              <a:rPr lang="en-US" sz="3800">
                <a:solidFill>
                  <a:srgbClr val="2E1042"/>
                </a:solidFill>
                <a:latin typeface="Fredoka One"/>
              </a:rPr>
              <a:t>           PEWARISAN</a:t>
            </a:r>
          </a:p>
        </p:txBody>
      </p:sp>
      <p:sp>
        <p:nvSpPr>
          <p:cNvPr id="9" name="TextBox 9"/>
          <p:cNvSpPr txBox="1"/>
          <p:nvPr/>
        </p:nvSpPr>
        <p:spPr>
          <a:xfrm>
            <a:off x="1183693" y="2627211"/>
            <a:ext cx="7739000" cy="5238826"/>
          </a:xfrm>
          <a:prstGeom prst="rect">
            <a:avLst/>
          </a:prstGeom>
        </p:spPr>
        <p:txBody>
          <a:bodyPr lIns="0" tIns="0" rIns="0" bIns="0" rtlCol="0" anchor="t">
            <a:spAutoFit/>
          </a:bodyPr>
          <a:lstStyle/>
          <a:p>
            <a:pPr>
              <a:lnSpc>
                <a:spcPts val="4195"/>
              </a:lnSpc>
            </a:pPr>
            <a:r>
              <a:rPr lang="en-US" sz="2997">
                <a:solidFill>
                  <a:srgbClr val="2E1042"/>
                </a:solidFill>
                <a:latin typeface="Poppins"/>
              </a:rPr>
              <a:t> Polimorfisme dalam pewarisan dapat dicapai dengan menggunakan overriding pada subclass. Ketika sebuah metode yang di-overriding dipanggil pada objek yang merupakan instance dari subclass, maka metode yang dipanggil adalah metode pada subclass, bukan pada superclass.</a:t>
            </a:r>
          </a:p>
          <a:p>
            <a:pPr>
              <a:lnSpc>
                <a:spcPts val="4195"/>
              </a:lnSpc>
            </a:pPr>
            <a:endParaRPr lang="en-US" sz="2997">
              <a:solidFill>
                <a:srgbClr val="2E1042"/>
              </a:solidFill>
              <a:latin typeface="Poppins"/>
            </a:endParaRPr>
          </a:p>
          <a:p>
            <a:pPr>
              <a:lnSpc>
                <a:spcPts val="4195"/>
              </a:lnSpc>
            </a:pPr>
            <a:r>
              <a:rPr lang="en-US" sz="2997">
                <a:solidFill>
                  <a:srgbClr val="2E1042"/>
                </a:solidFill>
                <a:latin typeface="Poppins"/>
              </a:rPr>
              <a:t>contoh : disamping ini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4498313" y="-434034"/>
            <a:ext cx="16171179" cy="173037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547341" y="-3879063"/>
            <a:ext cx="7462069" cy="798470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01" y="113289"/>
            <a:ext cx="9076999" cy="189791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15053807" y="-385790"/>
            <a:ext cx="1793223" cy="28289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5649" r="81854" b="5724"/>
          <a:stretch>
            <a:fillRect/>
          </a:stretch>
        </p:blipFill>
        <p:spPr>
          <a:xfrm rot="4008961">
            <a:off x="13015497" y="8574977"/>
            <a:ext cx="2170421" cy="3424046"/>
          </a:xfrm>
          <a:prstGeom prst="rect">
            <a:avLst/>
          </a:prstGeom>
        </p:spPr>
      </p:pic>
      <p:sp>
        <p:nvSpPr>
          <p:cNvPr id="7" name="TextBox 7"/>
          <p:cNvSpPr txBox="1"/>
          <p:nvPr/>
        </p:nvSpPr>
        <p:spPr>
          <a:xfrm>
            <a:off x="1674069" y="358270"/>
            <a:ext cx="6448262" cy="1884626"/>
          </a:xfrm>
          <a:prstGeom prst="rect">
            <a:avLst/>
          </a:prstGeom>
        </p:spPr>
        <p:txBody>
          <a:bodyPr lIns="0" tIns="0" rIns="0" bIns="0" rtlCol="0" anchor="t">
            <a:spAutoFit/>
          </a:bodyPr>
          <a:lstStyle/>
          <a:p>
            <a:pPr>
              <a:lnSpc>
                <a:spcPts val="3410"/>
              </a:lnSpc>
            </a:pPr>
            <a:r>
              <a:rPr lang="en-US" sz="3100">
                <a:solidFill>
                  <a:srgbClr val="2E1042"/>
                </a:solidFill>
                <a:latin typeface="Fredoka One"/>
              </a:rPr>
              <a:t>6.        VARIABLE SUPERCLASS                    DAPAT MEMEGANG REFERENSI    DARI OBJEK SUBCLASS</a:t>
            </a:r>
          </a:p>
          <a:p>
            <a:pPr>
              <a:lnSpc>
                <a:spcPts val="4620"/>
              </a:lnSpc>
            </a:pPr>
            <a:endParaRPr lang="en-US" sz="3100">
              <a:solidFill>
                <a:srgbClr val="2E1042"/>
              </a:solidFill>
              <a:latin typeface="Fredoka One"/>
            </a:endParaRPr>
          </a:p>
        </p:txBody>
      </p:sp>
      <p:sp>
        <p:nvSpPr>
          <p:cNvPr id="8" name="TextBox 8"/>
          <p:cNvSpPr txBox="1"/>
          <p:nvPr/>
        </p:nvSpPr>
        <p:spPr>
          <a:xfrm>
            <a:off x="2726539" y="3191389"/>
            <a:ext cx="12834921" cy="5623583"/>
          </a:xfrm>
          <a:prstGeom prst="rect">
            <a:avLst/>
          </a:prstGeom>
        </p:spPr>
        <p:txBody>
          <a:bodyPr lIns="0" tIns="0" rIns="0" bIns="0" rtlCol="0" anchor="t">
            <a:spAutoFit/>
          </a:bodyPr>
          <a:lstStyle/>
          <a:p>
            <a:pPr algn="ctr">
              <a:lnSpc>
                <a:spcPts val="4468"/>
              </a:lnSpc>
            </a:pPr>
            <a:r>
              <a:rPr lang="en-US" sz="3192">
                <a:solidFill>
                  <a:srgbClr val="2E1042"/>
                </a:solidFill>
                <a:latin typeface="Poppins Bold"/>
              </a:rPr>
              <a:t>Variable superclass dapat memegang referensi dari objek subclass melalui polimorfisme. Ketika sebuah objek subclass di-deklarasikan sebagai tipe superclass, objek tersebut dapat diakses melalui variable superclass yang merujuk pada objek tersebut. Namun, variable tersebut hanya dapat mengakses metode dan atribut yang didefinisikan pada superclass. Untuk mengakses metode atau atribut yang hanya ada pada subclass, variable harus di-casting ke tipe subclass.</a:t>
            </a:r>
          </a:p>
          <a:p>
            <a:pPr algn="ctr">
              <a:lnSpc>
                <a:spcPts val="4468"/>
              </a:lnSpc>
            </a:pPr>
            <a:endParaRPr lang="en-US" sz="3192">
              <a:solidFill>
                <a:srgbClr val="2E1042"/>
              </a:solidFill>
              <a:latin typeface="Poppi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4498313" y="-434034"/>
            <a:ext cx="16171179" cy="173037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547341" y="-3879063"/>
            <a:ext cx="7462069" cy="798470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01" y="113289"/>
            <a:ext cx="9076999" cy="189791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15053807" y="-385790"/>
            <a:ext cx="1793223" cy="28289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5649" r="81854" b="5724"/>
          <a:stretch>
            <a:fillRect/>
          </a:stretch>
        </p:blipFill>
        <p:spPr>
          <a:xfrm rot="4008961">
            <a:off x="13015497" y="8574977"/>
            <a:ext cx="2170421" cy="3424046"/>
          </a:xfrm>
          <a:prstGeom prst="rect">
            <a:avLst/>
          </a:prstGeom>
        </p:spPr>
      </p:pic>
      <p:pic>
        <p:nvPicPr>
          <p:cNvPr id="7" name="Picture 7"/>
          <p:cNvPicPr>
            <a:picLocks noChangeAspect="1"/>
          </p:cNvPicPr>
          <p:nvPr/>
        </p:nvPicPr>
        <p:blipFill>
          <a:blip r:embed="rId12"/>
          <a:srcRect/>
          <a:stretch>
            <a:fillRect/>
          </a:stretch>
        </p:blipFill>
        <p:spPr>
          <a:xfrm>
            <a:off x="3211754" y="1979167"/>
            <a:ext cx="11864491" cy="7279133"/>
          </a:xfrm>
          <a:prstGeom prst="rect">
            <a:avLst/>
          </a:prstGeom>
        </p:spPr>
      </p:pic>
      <p:sp>
        <p:nvSpPr>
          <p:cNvPr id="8" name="TextBox 8"/>
          <p:cNvSpPr txBox="1"/>
          <p:nvPr/>
        </p:nvSpPr>
        <p:spPr>
          <a:xfrm>
            <a:off x="1674069" y="358270"/>
            <a:ext cx="6448262" cy="1884626"/>
          </a:xfrm>
          <a:prstGeom prst="rect">
            <a:avLst/>
          </a:prstGeom>
        </p:spPr>
        <p:txBody>
          <a:bodyPr lIns="0" tIns="0" rIns="0" bIns="0" rtlCol="0" anchor="t">
            <a:spAutoFit/>
          </a:bodyPr>
          <a:lstStyle/>
          <a:p>
            <a:pPr>
              <a:lnSpc>
                <a:spcPts val="3410"/>
              </a:lnSpc>
            </a:pPr>
            <a:r>
              <a:rPr lang="en-US" sz="3100">
                <a:solidFill>
                  <a:srgbClr val="2E1042"/>
                </a:solidFill>
                <a:latin typeface="Fredoka One"/>
              </a:rPr>
              <a:t>6.        VARIABLE SUPERCLASS                    DAPAT MEMEGANG REFERENSI    DARI OBJEK SUBCLASS</a:t>
            </a:r>
          </a:p>
          <a:p>
            <a:pPr>
              <a:lnSpc>
                <a:spcPts val="4620"/>
              </a:lnSpc>
            </a:pPr>
            <a:endParaRPr lang="en-US" sz="3100">
              <a:solidFill>
                <a:srgbClr val="2E1042"/>
              </a:solidFill>
              <a:latin typeface="Fredoka On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48949" y="-5144011"/>
            <a:ext cx="14809557" cy="158468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92721">
            <a:off x="13269136" y="5905929"/>
            <a:ext cx="7462069" cy="798470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74010">
            <a:off x="-5577821" y="-5122408"/>
            <a:ext cx="7462069" cy="798470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8870359">
            <a:off x="12075008" y="-1733761"/>
            <a:ext cx="2197979" cy="346752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46787" y="5506652"/>
            <a:ext cx="3456432" cy="411480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94387" y="5659052"/>
            <a:ext cx="3456432" cy="4114800"/>
          </a:xfrm>
          <a:prstGeom prst="rect">
            <a:avLst/>
          </a:prstGeom>
        </p:spPr>
      </p:pic>
      <p:pic>
        <p:nvPicPr>
          <p:cNvPr id="8" name="Picture 8"/>
          <p:cNvPicPr>
            <a:picLocks noChangeAspect="1"/>
          </p:cNvPicPr>
          <p:nvPr/>
        </p:nvPicPr>
        <p:blipFill>
          <a:blip r:embed="rId10"/>
          <a:srcRect/>
          <a:stretch>
            <a:fillRect/>
          </a:stretch>
        </p:blipFill>
        <p:spPr>
          <a:xfrm>
            <a:off x="9144000" y="2221369"/>
            <a:ext cx="8422748" cy="4887125"/>
          </a:xfrm>
          <a:prstGeom prst="rect">
            <a:avLst/>
          </a:prstGeom>
        </p:spPr>
      </p:pic>
      <p:sp>
        <p:nvSpPr>
          <p:cNvPr id="9" name="TextBox 9"/>
          <p:cNvSpPr txBox="1"/>
          <p:nvPr/>
        </p:nvSpPr>
        <p:spPr>
          <a:xfrm>
            <a:off x="9958377" y="7175169"/>
            <a:ext cx="7041794" cy="1149242"/>
          </a:xfrm>
          <a:prstGeom prst="rect">
            <a:avLst/>
          </a:prstGeom>
        </p:spPr>
        <p:txBody>
          <a:bodyPr lIns="0" tIns="0" rIns="0" bIns="0" rtlCol="0" anchor="t">
            <a:spAutoFit/>
          </a:bodyPr>
          <a:lstStyle/>
          <a:p>
            <a:pPr algn="ctr">
              <a:lnSpc>
                <a:spcPts val="8800"/>
              </a:lnSpc>
            </a:pPr>
            <a:r>
              <a:rPr lang="en-US" sz="8000">
                <a:solidFill>
                  <a:srgbClr val="2E1042"/>
                </a:solidFill>
                <a:latin typeface="Fredoka One"/>
              </a:rPr>
              <a:t>ABSTRAK</a:t>
            </a:r>
          </a:p>
        </p:txBody>
      </p:sp>
      <p:sp>
        <p:nvSpPr>
          <p:cNvPr id="10" name="TextBox 10"/>
          <p:cNvSpPr txBox="1"/>
          <p:nvPr/>
        </p:nvSpPr>
        <p:spPr>
          <a:xfrm>
            <a:off x="1958295" y="1296602"/>
            <a:ext cx="7185705" cy="2231863"/>
          </a:xfrm>
          <a:prstGeom prst="rect">
            <a:avLst/>
          </a:prstGeom>
        </p:spPr>
        <p:txBody>
          <a:bodyPr lIns="0" tIns="0" rIns="0" bIns="0" rtlCol="0" anchor="t">
            <a:spAutoFit/>
          </a:bodyPr>
          <a:lstStyle/>
          <a:p>
            <a:pPr>
              <a:lnSpc>
                <a:spcPts val="4899"/>
              </a:lnSpc>
            </a:pPr>
            <a:r>
              <a:rPr lang="en-US" sz="3499">
                <a:solidFill>
                  <a:srgbClr val="2E1042"/>
                </a:solidFill>
                <a:latin typeface="Poppins Bold"/>
              </a:rPr>
              <a:t>Class abstrak </a:t>
            </a:r>
          </a:p>
          <a:p>
            <a:pPr>
              <a:lnSpc>
                <a:spcPts val="4200"/>
              </a:lnSpc>
            </a:pPr>
            <a:endParaRPr lang="en-US" sz="3499">
              <a:solidFill>
                <a:srgbClr val="2E1042"/>
              </a:solidFill>
              <a:latin typeface="Poppins Bold"/>
            </a:endParaRPr>
          </a:p>
          <a:p>
            <a:pPr>
              <a:lnSpc>
                <a:spcPts val="4200"/>
              </a:lnSpc>
            </a:pPr>
            <a:r>
              <a:rPr lang="en-US" sz="3000">
                <a:solidFill>
                  <a:srgbClr val="2E1042"/>
                </a:solidFill>
                <a:latin typeface="Poppins"/>
              </a:rPr>
              <a:t>adalah konsep kelas yang terletak di posisi teratas dalam hirarki class</a:t>
            </a:r>
          </a:p>
        </p:txBody>
      </p:sp>
      <p:sp>
        <p:nvSpPr>
          <p:cNvPr id="11" name="TextBox 11"/>
          <p:cNvSpPr txBox="1"/>
          <p:nvPr/>
        </p:nvSpPr>
        <p:spPr>
          <a:xfrm>
            <a:off x="1958295" y="3594121"/>
            <a:ext cx="7185705" cy="6943021"/>
          </a:xfrm>
          <a:prstGeom prst="rect">
            <a:avLst/>
          </a:prstGeom>
        </p:spPr>
        <p:txBody>
          <a:bodyPr lIns="0" tIns="0" rIns="0" bIns="0" rtlCol="0" anchor="t">
            <a:spAutoFit/>
          </a:bodyPr>
          <a:lstStyle/>
          <a:p>
            <a:pPr>
              <a:lnSpc>
                <a:spcPts val="4200"/>
              </a:lnSpc>
            </a:pPr>
            <a:r>
              <a:rPr lang="en-US" sz="3000">
                <a:solidFill>
                  <a:srgbClr val="2E1042"/>
                </a:solidFill>
                <a:latin typeface="Poppins"/>
              </a:rPr>
              <a:t>class ini tidak dapat diinstansiasi karena bersifat abstrak.</a:t>
            </a:r>
          </a:p>
          <a:p>
            <a:pPr>
              <a:lnSpc>
                <a:spcPts val="4200"/>
              </a:lnSpc>
            </a:pPr>
            <a:r>
              <a:rPr lang="en-US" sz="3000">
                <a:solidFill>
                  <a:srgbClr val="2E1042"/>
                </a:solidFill>
                <a:latin typeface="Poppins"/>
              </a:rPr>
              <a:t>class ini hanya berisi variabel umum dan deklarasi method tanpa detail penggunaanya (</a:t>
            </a:r>
            <a:r>
              <a:rPr lang="en-US" sz="3000">
                <a:solidFill>
                  <a:srgbClr val="2E1042"/>
                </a:solidFill>
                <a:latin typeface="Poppins Bold"/>
              </a:rPr>
              <a:t>method</a:t>
            </a:r>
            <a:r>
              <a:rPr lang="en-US" sz="3000">
                <a:solidFill>
                  <a:srgbClr val="2E1042"/>
                </a:solidFill>
                <a:latin typeface="Poppins"/>
              </a:rPr>
              <a:t> abstrak)</a:t>
            </a:r>
          </a:p>
          <a:p>
            <a:pPr>
              <a:lnSpc>
                <a:spcPts val="4200"/>
              </a:lnSpc>
            </a:pPr>
            <a:endParaRPr lang="en-US" sz="3000">
              <a:solidFill>
                <a:srgbClr val="2E1042"/>
              </a:solidFill>
              <a:latin typeface="Poppins"/>
            </a:endParaRPr>
          </a:p>
          <a:p>
            <a:pPr marL="647700" lvl="1" indent="-323850">
              <a:lnSpc>
                <a:spcPts val="4200"/>
              </a:lnSpc>
              <a:buFont typeface="Arial"/>
              <a:buChar char="•"/>
            </a:pPr>
            <a:r>
              <a:rPr lang="en-US" sz="3000">
                <a:solidFill>
                  <a:srgbClr val="2E1042"/>
                </a:solidFill>
                <a:latin typeface="Poppins Bold"/>
              </a:rPr>
              <a:t> Aturan class abstrak:</a:t>
            </a:r>
          </a:p>
          <a:p>
            <a:pPr>
              <a:lnSpc>
                <a:spcPts val="4200"/>
              </a:lnSpc>
            </a:pPr>
            <a:r>
              <a:rPr lang="en-US" sz="3000">
                <a:solidFill>
                  <a:srgbClr val="2E1042"/>
                </a:solidFill>
                <a:latin typeface="Poppins"/>
              </a:rPr>
              <a:t>a. Tidak dapat diinstansiasi langsung.</a:t>
            </a:r>
          </a:p>
          <a:p>
            <a:pPr>
              <a:lnSpc>
                <a:spcPts val="4200"/>
              </a:lnSpc>
            </a:pPr>
            <a:r>
              <a:rPr lang="en-US" sz="3000">
                <a:solidFill>
                  <a:srgbClr val="2E1042"/>
                </a:solidFill>
                <a:latin typeface="Poppins"/>
              </a:rPr>
              <a:t>b. Memiliki minimal satu metode abstrak.</a:t>
            </a:r>
          </a:p>
          <a:p>
            <a:pPr>
              <a:lnSpc>
                <a:spcPts val="4200"/>
              </a:lnSpc>
            </a:pPr>
            <a:r>
              <a:rPr lang="en-US" sz="3000">
                <a:solidFill>
                  <a:srgbClr val="2E1042"/>
                </a:solidFill>
                <a:latin typeface="Poppins"/>
              </a:rPr>
              <a:t>c. Dapat memiliki metode non-abstrak.</a:t>
            </a:r>
          </a:p>
          <a:p>
            <a:pPr>
              <a:lnSpc>
                <a:spcPts val="4200"/>
              </a:lnSpc>
            </a:pPr>
            <a:endParaRPr lang="en-US" sz="3000">
              <a:solidFill>
                <a:srgbClr val="2E1042"/>
              </a:solidFill>
              <a:latin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0618">
            <a:off x="9980914" y="3850974"/>
            <a:ext cx="9217092" cy="986264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48176">
            <a:off x="-9691637" y="1248148"/>
            <a:ext cx="11781438" cy="1260659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8870359">
            <a:off x="15204809" y="-385790"/>
            <a:ext cx="1793223" cy="282898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993345">
            <a:off x="5732516" y="7197799"/>
            <a:ext cx="1793223" cy="28289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861480">
            <a:off x="1301930" y="612922"/>
            <a:ext cx="2199274" cy="2601292"/>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336404" y="2718508"/>
            <a:ext cx="7276977" cy="4114800"/>
          </a:xfrm>
          <a:prstGeom prst="rect">
            <a:avLst/>
          </a:prstGeom>
        </p:spPr>
      </p:pic>
      <p:sp>
        <p:nvSpPr>
          <p:cNvPr id="8" name="TextBox 8"/>
          <p:cNvSpPr txBox="1"/>
          <p:nvPr/>
        </p:nvSpPr>
        <p:spPr>
          <a:xfrm>
            <a:off x="1028700" y="5786523"/>
            <a:ext cx="10662385" cy="1214429"/>
          </a:xfrm>
          <a:prstGeom prst="rect">
            <a:avLst/>
          </a:prstGeom>
        </p:spPr>
        <p:txBody>
          <a:bodyPr lIns="0" tIns="0" rIns="0" bIns="0" rtlCol="0" anchor="t">
            <a:spAutoFit/>
          </a:bodyPr>
          <a:lstStyle/>
          <a:p>
            <a:pPr algn="ctr">
              <a:lnSpc>
                <a:spcPts val="9035"/>
              </a:lnSpc>
            </a:pPr>
            <a:r>
              <a:rPr lang="en-US" sz="9315">
                <a:solidFill>
                  <a:srgbClr val="2E1042"/>
                </a:solidFill>
                <a:latin typeface="Fredoka One Bold"/>
              </a:rPr>
              <a:t>ANY QUESTION??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77073">
            <a:off x="-12556519" y="-4829939"/>
            <a:ext cx="16697386" cy="1786685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701906">
            <a:off x="-1337873" y="5355676"/>
            <a:ext cx="9217092" cy="9862647"/>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9791">
            <a:off x="8815273" y="1929430"/>
            <a:ext cx="11781438" cy="1260659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604939">
            <a:off x="14955513" y="-223016"/>
            <a:ext cx="1913977" cy="301948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5721897" y="6498968"/>
            <a:ext cx="2197979" cy="3467521"/>
          </a:xfrm>
          <a:prstGeom prst="rect">
            <a:avLst/>
          </a:prstGeom>
        </p:spPr>
      </p:pic>
      <p:sp>
        <p:nvSpPr>
          <p:cNvPr id="7" name="TextBox 7"/>
          <p:cNvSpPr txBox="1"/>
          <p:nvPr/>
        </p:nvSpPr>
        <p:spPr>
          <a:xfrm>
            <a:off x="3548000" y="3714135"/>
            <a:ext cx="11191999" cy="1438866"/>
          </a:xfrm>
          <a:prstGeom prst="rect">
            <a:avLst/>
          </a:prstGeom>
        </p:spPr>
        <p:txBody>
          <a:bodyPr lIns="0" tIns="0" rIns="0" bIns="0" rtlCol="0" anchor="t">
            <a:spAutoFit/>
          </a:bodyPr>
          <a:lstStyle/>
          <a:p>
            <a:pPr algn="ctr">
              <a:lnSpc>
                <a:spcPts val="10776"/>
              </a:lnSpc>
            </a:pPr>
            <a:r>
              <a:rPr lang="en-US" sz="11109">
                <a:solidFill>
                  <a:srgbClr val="2E1042"/>
                </a:solidFill>
                <a:latin typeface="Fredoka One Bold"/>
              </a:rPr>
              <a:t>THANK YOU</a:t>
            </a:r>
          </a:p>
        </p:txBody>
      </p:sp>
      <p:sp>
        <p:nvSpPr>
          <p:cNvPr id="8" name="TextBox 8"/>
          <p:cNvSpPr txBox="1"/>
          <p:nvPr/>
        </p:nvSpPr>
        <p:spPr>
          <a:xfrm>
            <a:off x="4612161" y="5298834"/>
            <a:ext cx="9063678" cy="1254981"/>
          </a:xfrm>
          <a:prstGeom prst="rect">
            <a:avLst/>
          </a:prstGeom>
        </p:spPr>
        <p:txBody>
          <a:bodyPr lIns="0" tIns="0" rIns="0" bIns="0" rtlCol="0" anchor="t">
            <a:spAutoFit/>
          </a:bodyPr>
          <a:lstStyle/>
          <a:p>
            <a:pPr algn="ctr">
              <a:lnSpc>
                <a:spcPts val="4904"/>
              </a:lnSpc>
            </a:pPr>
            <a:r>
              <a:rPr lang="en-US" sz="3503">
                <a:solidFill>
                  <a:srgbClr val="2E1042"/>
                </a:solidFill>
                <a:latin typeface="Poppins"/>
              </a:rPr>
              <a:t>I hope you can get useful knowledge from this presentation. Good luck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5295" y="-2510166"/>
            <a:ext cx="12986513" cy="13896075"/>
          </a:xfrm>
          <a:prstGeom prst="rect">
            <a:avLst/>
          </a:prstGeom>
        </p:spPr>
      </p:pic>
      <p:grpSp>
        <p:nvGrpSpPr>
          <p:cNvPr id="3" name="Group 3"/>
          <p:cNvGrpSpPr/>
          <p:nvPr/>
        </p:nvGrpSpPr>
        <p:grpSpPr>
          <a:xfrm>
            <a:off x="4901413" y="549709"/>
            <a:ext cx="9592539" cy="957983"/>
            <a:chOff x="0" y="0"/>
            <a:chExt cx="2872231" cy="286842"/>
          </a:xfrm>
        </p:grpSpPr>
        <p:sp>
          <p:nvSpPr>
            <p:cNvPr id="4" name="Freeform 4"/>
            <p:cNvSpPr/>
            <p:nvPr/>
          </p:nvSpPr>
          <p:spPr>
            <a:xfrm>
              <a:off x="0" y="0"/>
              <a:ext cx="2872231" cy="286842"/>
            </a:xfrm>
            <a:custGeom>
              <a:avLst/>
              <a:gdLst/>
              <a:ahLst/>
              <a:cxnLst/>
              <a:rect l="l" t="t" r="r" b="b"/>
              <a:pathLst>
                <a:path w="2872231" h="286842">
                  <a:moveTo>
                    <a:pt x="41161" y="0"/>
                  </a:moveTo>
                  <a:lnTo>
                    <a:pt x="2831070" y="0"/>
                  </a:lnTo>
                  <a:cubicBezTo>
                    <a:pt x="2841986" y="0"/>
                    <a:pt x="2852456" y="4337"/>
                    <a:pt x="2860175" y="12056"/>
                  </a:cubicBezTo>
                  <a:cubicBezTo>
                    <a:pt x="2867894" y="19775"/>
                    <a:pt x="2872231" y="30244"/>
                    <a:pt x="2872231" y="41161"/>
                  </a:cubicBezTo>
                  <a:lnTo>
                    <a:pt x="2872231" y="245682"/>
                  </a:lnTo>
                  <a:cubicBezTo>
                    <a:pt x="2872231" y="256598"/>
                    <a:pt x="2867894" y="267068"/>
                    <a:pt x="2860175" y="274787"/>
                  </a:cubicBezTo>
                  <a:cubicBezTo>
                    <a:pt x="2852456" y="282506"/>
                    <a:pt x="2841986" y="286842"/>
                    <a:pt x="2831070" y="286842"/>
                  </a:cubicBezTo>
                  <a:lnTo>
                    <a:pt x="41161" y="286842"/>
                  </a:lnTo>
                  <a:cubicBezTo>
                    <a:pt x="30244" y="286842"/>
                    <a:pt x="19775" y="282506"/>
                    <a:pt x="12056" y="274787"/>
                  </a:cubicBezTo>
                  <a:cubicBezTo>
                    <a:pt x="4337" y="267068"/>
                    <a:pt x="0" y="256598"/>
                    <a:pt x="0" y="245682"/>
                  </a:cubicBezTo>
                  <a:lnTo>
                    <a:pt x="0" y="41161"/>
                  </a:lnTo>
                  <a:cubicBezTo>
                    <a:pt x="0" y="30244"/>
                    <a:pt x="4337" y="19775"/>
                    <a:pt x="12056" y="12056"/>
                  </a:cubicBezTo>
                  <a:cubicBezTo>
                    <a:pt x="19775" y="4337"/>
                    <a:pt x="30244" y="0"/>
                    <a:pt x="41161" y="0"/>
                  </a:cubicBezTo>
                  <a:close/>
                </a:path>
              </a:pathLst>
            </a:custGeom>
            <a:solidFill>
              <a:srgbClr val="EF96BA"/>
            </a:solidFill>
            <a:ln w="95250">
              <a:solidFill>
                <a:srgbClr val="F7F5E9"/>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65649" r="81854" b="5724"/>
          <a:stretch>
            <a:fillRect/>
          </a:stretch>
        </p:blipFill>
        <p:spPr>
          <a:xfrm rot="-8870359">
            <a:off x="6787558" y="8440196"/>
            <a:ext cx="2197979" cy="346752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808587">
            <a:off x="-3303140" y="5012698"/>
            <a:ext cx="7462069" cy="798470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012057" y="3992414"/>
            <a:ext cx="2819502" cy="2752860"/>
          </a:xfrm>
          <a:prstGeom prst="rect">
            <a:avLst/>
          </a:prstGeom>
        </p:spPr>
      </p:pic>
      <p:pic>
        <p:nvPicPr>
          <p:cNvPr id="9" name="Picture 9"/>
          <p:cNvPicPr>
            <a:picLocks noChangeAspect="1"/>
          </p:cNvPicPr>
          <p:nvPr/>
        </p:nvPicPr>
        <p:blipFill>
          <a:blip r:embed="rId10"/>
          <a:srcRect/>
          <a:stretch>
            <a:fillRect/>
          </a:stretch>
        </p:blipFill>
        <p:spPr>
          <a:xfrm>
            <a:off x="6425559" y="1816356"/>
            <a:ext cx="6628442" cy="8357601"/>
          </a:xfrm>
          <a:prstGeom prst="rect">
            <a:avLst/>
          </a:prstGeom>
        </p:spPr>
      </p:pic>
      <p:sp>
        <p:nvSpPr>
          <p:cNvPr id="10" name="TextBox 10"/>
          <p:cNvSpPr txBox="1"/>
          <p:nvPr/>
        </p:nvSpPr>
        <p:spPr>
          <a:xfrm>
            <a:off x="5254788" y="620159"/>
            <a:ext cx="8969983" cy="702781"/>
          </a:xfrm>
          <a:prstGeom prst="rect">
            <a:avLst/>
          </a:prstGeom>
        </p:spPr>
        <p:txBody>
          <a:bodyPr lIns="0" tIns="0" rIns="0" bIns="0" rtlCol="0" anchor="t">
            <a:spAutoFit/>
          </a:bodyPr>
          <a:lstStyle/>
          <a:p>
            <a:pPr algn="ctr">
              <a:lnSpc>
                <a:spcPts val="5425"/>
              </a:lnSpc>
            </a:pPr>
            <a:r>
              <a:rPr lang="en-US" sz="3875">
                <a:solidFill>
                  <a:srgbClr val="2E1042"/>
                </a:solidFill>
                <a:latin typeface="Poppins Bold"/>
              </a:rPr>
              <a:t>contoh penggunaan abstract class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48949" y="-5144011"/>
            <a:ext cx="14809557" cy="158468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92721">
            <a:off x="13269136" y="5905929"/>
            <a:ext cx="7462069" cy="798470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74010">
            <a:off x="-5577821" y="-5122408"/>
            <a:ext cx="7462069" cy="798470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8870359">
            <a:off x="12075008" y="-1733761"/>
            <a:ext cx="2197979" cy="346752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189192" y="5506652"/>
            <a:ext cx="3456432" cy="4114800"/>
          </a:xfrm>
          <a:prstGeom prst="rect">
            <a:avLst/>
          </a:prstGeom>
        </p:spPr>
      </p:pic>
      <p:pic>
        <p:nvPicPr>
          <p:cNvPr id="7" name="Picture 7"/>
          <p:cNvPicPr>
            <a:picLocks noChangeAspect="1"/>
          </p:cNvPicPr>
          <p:nvPr/>
        </p:nvPicPr>
        <p:blipFill>
          <a:blip r:embed="rId10"/>
          <a:srcRect/>
          <a:stretch>
            <a:fillRect/>
          </a:stretch>
        </p:blipFill>
        <p:spPr>
          <a:xfrm>
            <a:off x="8537877" y="2435904"/>
            <a:ext cx="9272241" cy="6474109"/>
          </a:xfrm>
          <a:prstGeom prst="rect">
            <a:avLst/>
          </a:prstGeom>
        </p:spPr>
      </p:pic>
      <p:sp>
        <p:nvSpPr>
          <p:cNvPr id="8" name="TextBox 8"/>
          <p:cNvSpPr txBox="1"/>
          <p:nvPr/>
        </p:nvSpPr>
        <p:spPr>
          <a:xfrm>
            <a:off x="1958295" y="1296602"/>
            <a:ext cx="7185705" cy="1698517"/>
          </a:xfrm>
          <a:prstGeom prst="rect">
            <a:avLst/>
          </a:prstGeom>
        </p:spPr>
        <p:txBody>
          <a:bodyPr lIns="0" tIns="0" rIns="0" bIns="0" rtlCol="0" anchor="t">
            <a:spAutoFit/>
          </a:bodyPr>
          <a:lstStyle/>
          <a:p>
            <a:pPr>
              <a:lnSpc>
                <a:spcPts val="4899"/>
              </a:lnSpc>
            </a:pPr>
            <a:r>
              <a:rPr lang="en-US" sz="3499">
                <a:solidFill>
                  <a:srgbClr val="2E1042"/>
                </a:solidFill>
                <a:latin typeface="Poppins Bold"/>
              </a:rPr>
              <a:t>2. Mendeklarasikan</a:t>
            </a:r>
          </a:p>
          <a:p>
            <a:pPr>
              <a:lnSpc>
                <a:spcPts val="4200"/>
              </a:lnSpc>
            </a:pPr>
            <a:endParaRPr lang="en-US" sz="3499">
              <a:solidFill>
                <a:srgbClr val="2E1042"/>
              </a:solidFill>
              <a:latin typeface="Poppins Bold"/>
            </a:endParaRPr>
          </a:p>
          <a:p>
            <a:pPr>
              <a:lnSpc>
                <a:spcPts val="4200"/>
              </a:lnSpc>
            </a:pPr>
            <a:endParaRPr lang="en-US" sz="3499">
              <a:solidFill>
                <a:srgbClr val="2E1042"/>
              </a:solidFill>
              <a:latin typeface="Poppins Bold"/>
            </a:endParaRPr>
          </a:p>
        </p:txBody>
      </p:sp>
      <p:sp>
        <p:nvSpPr>
          <p:cNvPr id="9" name="TextBox 9"/>
          <p:cNvSpPr txBox="1"/>
          <p:nvPr/>
        </p:nvSpPr>
        <p:spPr>
          <a:xfrm>
            <a:off x="1028700" y="1966992"/>
            <a:ext cx="7185705" cy="6943021"/>
          </a:xfrm>
          <a:prstGeom prst="rect">
            <a:avLst/>
          </a:prstGeom>
        </p:spPr>
        <p:txBody>
          <a:bodyPr lIns="0" tIns="0" rIns="0" bIns="0" rtlCol="0" anchor="t">
            <a:spAutoFit/>
          </a:bodyPr>
          <a:lstStyle/>
          <a:p>
            <a:pPr>
              <a:lnSpc>
                <a:spcPts val="4200"/>
              </a:lnSpc>
            </a:pPr>
            <a:r>
              <a:rPr lang="en-US" sz="3000">
                <a:solidFill>
                  <a:srgbClr val="2E1042"/>
                </a:solidFill>
                <a:latin typeface="Poppins"/>
              </a:rPr>
              <a:t>Mendeklarasikan sebuah class abstract dengan menambahkan kata kunci abstract di depan kata kunci class pada saat mendefinisikan sebuah class</a:t>
            </a:r>
          </a:p>
          <a:p>
            <a:pPr>
              <a:lnSpc>
                <a:spcPts val="4200"/>
              </a:lnSpc>
            </a:pPr>
            <a:endParaRPr lang="en-US" sz="3000">
              <a:solidFill>
                <a:srgbClr val="2E1042"/>
              </a:solidFill>
              <a:latin typeface="Poppins"/>
            </a:endParaRPr>
          </a:p>
          <a:p>
            <a:pPr>
              <a:lnSpc>
                <a:spcPts val="4200"/>
              </a:lnSpc>
            </a:pPr>
            <a:r>
              <a:rPr lang="en-US" sz="3000">
                <a:solidFill>
                  <a:srgbClr val="2E1042"/>
                </a:solidFill>
                <a:latin typeface="Poppins"/>
              </a:rPr>
              <a:t>Pada dasarnya, class abstract merupakan sebuah class yang tidak dapat diinstansiasi, tetapi digunakan sebagai kerangka untuk subclass yang akan mengimplementasikan atau mewarisi perilaku dari class abstract tersebut.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48949" y="-5144011"/>
            <a:ext cx="14809557" cy="158468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92721">
            <a:off x="13269136" y="5905929"/>
            <a:ext cx="7462069" cy="798470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74010">
            <a:off x="-5577821" y="-5122408"/>
            <a:ext cx="7462069" cy="798470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8870359">
            <a:off x="12075008" y="-1733761"/>
            <a:ext cx="2197979" cy="346752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189192" y="5506652"/>
            <a:ext cx="3456432" cy="4114800"/>
          </a:xfrm>
          <a:prstGeom prst="rect">
            <a:avLst/>
          </a:prstGeom>
        </p:spPr>
      </p:pic>
      <p:pic>
        <p:nvPicPr>
          <p:cNvPr id="7" name="Picture 7"/>
          <p:cNvPicPr>
            <a:picLocks noChangeAspect="1"/>
          </p:cNvPicPr>
          <p:nvPr/>
        </p:nvPicPr>
        <p:blipFill>
          <a:blip r:embed="rId10"/>
          <a:srcRect/>
          <a:stretch>
            <a:fillRect/>
          </a:stretch>
        </p:blipFill>
        <p:spPr>
          <a:xfrm>
            <a:off x="1028700" y="2485456"/>
            <a:ext cx="11173280" cy="6042392"/>
          </a:xfrm>
          <a:prstGeom prst="rect">
            <a:avLst/>
          </a:prstGeom>
        </p:spPr>
      </p:pic>
      <p:sp>
        <p:nvSpPr>
          <p:cNvPr id="8" name="TextBox 8"/>
          <p:cNvSpPr txBox="1"/>
          <p:nvPr/>
        </p:nvSpPr>
        <p:spPr>
          <a:xfrm>
            <a:off x="1958295" y="1296602"/>
            <a:ext cx="7185705" cy="1698517"/>
          </a:xfrm>
          <a:prstGeom prst="rect">
            <a:avLst/>
          </a:prstGeom>
        </p:spPr>
        <p:txBody>
          <a:bodyPr lIns="0" tIns="0" rIns="0" bIns="0" rtlCol="0" anchor="t">
            <a:spAutoFit/>
          </a:bodyPr>
          <a:lstStyle/>
          <a:p>
            <a:pPr>
              <a:lnSpc>
                <a:spcPts val="4899"/>
              </a:lnSpc>
            </a:pPr>
            <a:r>
              <a:rPr lang="en-US" sz="3499">
                <a:solidFill>
                  <a:srgbClr val="2E1042"/>
                </a:solidFill>
                <a:latin typeface="Poppins Bold"/>
              </a:rPr>
              <a:t>2. Mendeklarasikan</a:t>
            </a:r>
          </a:p>
          <a:p>
            <a:pPr>
              <a:lnSpc>
                <a:spcPts val="4200"/>
              </a:lnSpc>
            </a:pPr>
            <a:endParaRPr lang="en-US" sz="3499">
              <a:solidFill>
                <a:srgbClr val="2E1042"/>
              </a:solidFill>
              <a:latin typeface="Poppins Bold"/>
            </a:endParaRPr>
          </a:p>
          <a:p>
            <a:pPr>
              <a:lnSpc>
                <a:spcPts val="4200"/>
              </a:lnSpc>
            </a:pPr>
            <a:endParaRPr lang="en-US" sz="3499">
              <a:solidFill>
                <a:srgbClr val="2E1042"/>
              </a:solidFill>
              <a:latin typeface="Poppins Bold"/>
            </a:endParaRPr>
          </a:p>
        </p:txBody>
      </p:sp>
      <p:sp>
        <p:nvSpPr>
          <p:cNvPr id="9" name="TextBox 9"/>
          <p:cNvSpPr txBox="1"/>
          <p:nvPr/>
        </p:nvSpPr>
        <p:spPr>
          <a:xfrm>
            <a:off x="12596427" y="2399731"/>
            <a:ext cx="5691573" cy="5876330"/>
          </a:xfrm>
          <a:prstGeom prst="rect">
            <a:avLst/>
          </a:prstGeom>
        </p:spPr>
        <p:txBody>
          <a:bodyPr lIns="0" tIns="0" rIns="0" bIns="0" rtlCol="0" anchor="t">
            <a:spAutoFit/>
          </a:bodyPr>
          <a:lstStyle/>
          <a:p>
            <a:pPr>
              <a:lnSpc>
                <a:spcPts val="4200"/>
              </a:lnSpc>
            </a:pPr>
            <a:r>
              <a:rPr lang="en-US" sz="3000">
                <a:solidFill>
                  <a:srgbClr val="2E1042"/>
                </a:solidFill>
                <a:latin typeface="Poppins"/>
              </a:rPr>
              <a:t>Sebagai contoh, kita dapat membuat subclass Kucing yang extends dari Binatang dan mengimplementasikan metode abstrak bersuara tersebut harus mengimplementasikan seluruh metode abstrak dari superclass-nya atau dideklarasikan kembali sebagai class abstract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48949" y="-5144011"/>
            <a:ext cx="14809557" cy="158468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92721">
            <a:off x="13269136" y="5905929"/>
            <a:ext cx="7462069" cy="798470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74010">
            <a:off x="-5577821" y="-5122408"/>
            <a:ext cx="7462069" cy="798470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8870359">
            <a:off x="12075008" y="-1733761"/>
            <a:ext cx="2197979" cy="346752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189192" y="5506652"/>
            <a:ext cx="3456432" cy="4114800"/>
          </a:xfrm>
          <a:prstGeom prst="rect">
            <a:avLst/>
          </a:prstGeom>
        </p:spPr>
      </p:pic>
      <p:pic>
        <p:nvPicPr>
          <p:cNvPr id="7" name="Picture 7"/>
          <p:cNvPicPr>
            <a:picLocks noChangeAspect="1"/>
          </p:cNvPicPr>
          <p:nvPr/>
        </p:nvPicPr>
        <p:blipFill>
          <a:blip r:embed="rId10"/>
          <a:srcRect/>
          <a:stretch>
            <a:fillRect/>
          </a:stretch>
        </p:blipFill>
        <p:spPr>
          <a:xfrm>
            <a:off x="5162341" y="2052717"/>
            <a:ext cx="7963318" cy="6975064"/>
          </a:xfrm>
          <a:prstGeom prst="rect">
            <a:avLst/>
          </a:prstGeom>
        </p:spPr>
      </p:pic>
      <p:sp>
        <p:nvSpPr>
          <p:cNvPr id="8" name="TextBox 8"/>
          <p:cNvSpPr txBox="1"/>
          <p:nvPr/>
        </p:nvSpPr>
        <p:spPr>
          <a:xfrm>
            <a:off x="5551147" y="1234347"/>
            <a:ext cx="7185705" cy="625475"/>
          </a:xfrm>
          <a:prstGeom prst="rect">
            <a:avLst/>
          </a:prstGeom>
        </p:spPr>
        <p:txBody>
          <a:bodyPr lIns="0" tIns="0" rIns="0" bIns="0" rtlCol="0" anchor="t">
            <a:spAutoFit/>
          </a:bodyPr>
          <a:lstStyle/>
          <a:p>
            <a:pPr algn="ctr">
              <a:lnSpc>
                <a:spcPts val="4899"/>
              </a:lnSpc>
            </a:pPr>
            <a:r>
              <a:rPr lang="en-US" sz="3499">
                <a:solidFill>
                  <a:srgbClr val="2E1042"/>
                </a:solidFill>
                <a:latin typeface="Poppins Bold"/>
              </a:rPr>
              <a:t>3. Diagram abstrak class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48949" y="-5144011"/>
            <a:ext cx="14809557" cy="158468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92721">
            <a:off x="13269136" y="5905929"/>
            <a:ext cx="7462069" cy="798470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74010">
            <a:off x="-5577821" y="-5122408"/>
            <a:ext cx="7462069" cy="798470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8870359">
            <a:off x="12075008" y="-1733761"/>
            <a:ext cx="2197979" cy="346752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189192" y="5506652"/>
            <a:ext cx="3456432" cy="4114800"/>
          </a:xfrm>
          <a:prstGeom prst="rect">
            <a:avLst/>
          </a:prstGeom>
        </p:spPr>
      </p:pic>
      <p:pic>
        <p:nvPicPr>
          <p:cNvPr id="7" name="Picture 7"/>
          <p:cNvPicPr>
            <a:picLocks noChangeAspect="1"/>
          </p:cNvPicPr>
          <p:nvPr/>
        </p:nvPicPr>
        <p:blipFill>
          <a:blip r:embed="rId10"/>
          <a:srcRect/>
          <a:stretch>
            <a:fillRect/>
          </a:stretch>
        </p:blipFill>
        <p:spPr>
          <a:xfrm>
            <a:off x="3261275" y="4393544"/>
            <a:ext cx="11765450" cy="4801974"/>
          </a:xfrm>
          <a:prstGeom prst="rect">
            <a:avLst/>
          </a:prstGeom>
        </p:spPr>
      </p:pic>
      <p:sp>
        <p:nvSpPr>
          <p:cNvPr id="8" name="TextBox 8"/>
          <p:cNvSpPr txBox="1"/>
          <p:nvPr/>
        </p:nvSpPr>
        <p:spPr>
          <a:xfrm>
            <a:off x="1958295" y="1296602"/>
            <a:ext cx="7185705" cy="1244600"/>
          </a:xfrm>
          <a:prstGeom prst="rect">
            <a:avLst/>
          </a:prstGeom>
        </p:spPr>
        <p:txBody>
          <a:bodyPr lIns="0" tIns="0" rIns="0" bIns="0" rtlCol="0" anchor="t">
            <a:spAutoFit/>
          </a:bodyPr>
          <a:lstStyle/>
          <a:p>
            <a:pPr>
              <a:lnSpc>
                <a:spcPts val="4899"/>
              </a:lnSpc>
            </a:pPr>
            <a:r>
              <a:rPr lang="en-US" sz="3499">
                <a:solidFill>
                  <a:srgbClr val="2E1042"/>
                </a:solidFill>
                <a:latin typeface="Poppins Bold"/>
              </a:rPr>
              <a:t>Implementasi  dari abstrak class</a:t>
            </a:r>
          </a:p>
        </p:txBody>
      </p:sp>
      <p:sp>
        <p:nvSpPr>
          <p:cNvPr id="9" name="TextBox 9"/>
          <p:cNvSpPr txBox="1"/>
          <p:nvPr/>
        </p:nvSpPr>
        <p:spPr>
          <a:xfrm>
            <a:off x="4523931" y="2107761"/>
            <a:ext cx="9240138" cy="2142908"/>
          </a:xfrm>
          <a:prstGeom prst="rect">
            <a:avLst/>
          </a:prstGeom>
        </p:spPr>
        <p:txBody>
          <a:bodyPr lIns="0" tIns="0" rIns="0" bIns="0" rtlCol="0" anchor="t">
            <a:spAutoFit/>
          </a:bodyPr>
          <a:lstStyle/>
          <a:p>
            <a:pPr algn="ctr">
              <a:lnSpc>
                <a:spcPts val="4200"/>
              </a:lnSpc>
            </a:pPr>
            <a:r>
              <a:rPr lang="en-US" sz="3000">
                <a:solidFill>
                  <a:srgbClr val="2E1042"/>
                </a:solidFill>
                <a:latin typeface="Poppins"/>
              </a:rPr>
              <a:t>Sebagai contoh, kita dapat membuat implementasi dari abstract class tersebut dalam bahasa pemrograman Java sebagai berikut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251">
            <a:off x="14556965" y="5658485"/>
            <a:ext cx="7462069" cy="798470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977073">
            <a:off x="10374734" y="-3521850"/>
            <a:ext cx="8505392" cy="9101101"/>
          </a:xfrm>
          <a:prstGeom prst="rect">
            <a:avLst/>
          </a:prstGeom>
        </p:spPr>
      </p:pic>
      <p:grpSp>
        <p:nvGrpSpPr>
          <p:cNvPr id="4" name="Group 4"/>
          <p:cNvGrpSpPr/>
          <p:nvPr/>
        </p:nvGrpSpPr>
        <p:grpSpPr>
          <a:xfrm>
            <a:off x="6703141" y="5093621"/>
            <a:ext cx="4881717" cy="1525423"/>
            <a:chOff x="0" y="0"/>
            <a:chExt cx="1285720" cy="401758"/>
          </a:xfrm>
        </p:grpSpPr>
        <p:sp>
          <p:nvSpPr>
            <p:cNvPr id="5" name="Freeform 5"/>
            <p:cNvSpPr/>
            <p:nvPr/>
          </p:nvSpPr>
          <p:spPr>
            <a:xfrm>
              <a:off x="0" y="0"/>
              <a:ext cx="1285720" cy="401758"/>
            </a:xfrm>
            <a:custGeom>
              <a:avLst/>
              <a:gdLst/>
              <a:ahLst/>
              <a:cxnLst/>
              <a:rect l="l" t="t" r="r" b="b"/>
              <a:pathLst>
                <a:path w="1285720" h="401758">
                  <a:moveTo>
                    <a:pt x="80881" y="0"/>
                  </a:moveTo>
                  <a:lnTo>
                    <a:pt x="1204839" y="0"/>
                  </a:lnTo>
                  <a:cubicBezTo>
                    <a:pt x="1249508" y="0"/>
                    <a:pt x="1285720" y="36212"/>
                    <a:pt x="1285720" y="80881"/>
                  </a:cubicBezTo>
                  <a:lnTo>
                    <a:pt x="1285720" y="320877"/>
                  </a:lnTo>
                  <a:cubicBezTo>
                    <a:pt x="1285720" y="342328"/>
                    <a:pt x="1277198" y="362900"/>
                    <a:pt x="1262030" y="378068"/>
                  </a:cubicBezTo>
                  <a:cubicBezTo>
                    <a:pt x="1246862" y="393236"/>
                    <a:pt x="1226290" y="401758"/>
                    <a:pt x="1204839" y="401758"/>
                  </a:cubicBezTo>
                  <a:lnTo>
                    <a:pt x="80881" y="401758"/>
                  </a:lnTo>
                  <a:cubicBezTo>
                    <a:pt x="36212" y="401758"/>
                    <a:pt x="0" y="365546"/>
                    <a:pt x="0" y="320877"/>
                  </a:cubicBezTo>
                  <a:lnTo>
                    <a:pt x="0" y="80881"/>
                  </a:lnTo>
                  <a:cubicBezTo>
                    <a:pt x="0" y="36212"/>
                    <a:pt x="36212" y="0"/>
                    <a:pt x="80881" y="0"/>
                  </a:cubicBezTo>
                  <a:close/>
                </a:path>
              </a:pathLst>
            </a:custGeom>
            <a:solidFill>
              <a:srgbClr val="7A22BB"/>
            </a:solidFill>
            <a:ln w="95250">
              <a:solidFill>
                <a:srgbClr val="F7F5E9"/>
              </a:solidFill>
            </a:ln>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977073">
            <a:off x="-3770678" y="4568185"/>
            <a:ext cx="8505392" cy="9101101"/>
          </a:xfrm>
          <a:prstGeom prst="rect">
            <a:avLst/>
          </a:prstGeom>
        </p:spPr>
      </p:pic>
      <p:grpSp>
        <p:nvGrpSpPr>
          <p:cNvPr id="8" name="Group 8"/>
          <p:cNvGrpSpPr/>
          <p:nvPr/>
        </p:nvGrpSpPr>
        <p:grpSpPr>
          <a:xfrm>
            <a:off x="1435127" y="5093621"/>
            <a:ext cx="4881717" cy="1525423"/>
            <a:chOff x="0" y="0"/>
            <a:chExt cx="1285720" cy="401758"/>
          </a:xfrm>
        </p:grpSpPr>
        <p:sp>
          <p:nvSpPr>
            <p:cNvPr id="9" name="Freeform 9"/>
            <p:cNvSpPr/>
            <p:nvPr/>
          </p:nvSpPr>
          <p:spPr>
            <a:xfrm>
              <a:off x="0" y="0"/>
              <a:ext cx="1285720" cy="401758"/>
            </a:xfrm>
            <a:custGeom>
              <a:avLst/>
              <a:gdLst/>
              <a:ahLst/>
              <a:cxnLst/>
              <a:rect l="l" t="t" r="r" b="b"/>
              <a:pathLst>
                <a:path w="1285720" h="401758">
                  <a:moveTo>
                    <a:pt x="80881" y="0"/>
                  </a:moveTo>
                  <a:lnTo>
                    <a:pt x="1204839" y="0"/>
                  </a:lnTo>
                  <a:cubicBezTo>
                    <a:pt x="1249508" y="0"/>
                    <a:pt x="1285720" y="36212"/>
                    <a:pt x="1285720" y="80881"/>
                  </a:cubicBezTo>
                  <a:lnTo>
                    <a:pt x="1285720" y="320877"/>
                  </a:lnTo>
                  <a:cubicBezTo>
                    <a:pt x="1285720" y="342328"/>
                    <a:pt x="1277198" y="362900"/>
                    <a:pt x="1262030" y="378068"/>
                  </a:cubicBezTo>
                  <a:cubicBezTo>
                    <a:pt x="1246862" y="393236"/>
                    <a:pt x="1226290" y="401758"/>
                    <a:pt x="1204839" y="401758"/>
                  </a:cubicBezTo>
                  <a:lnTo>
                    <a:pt x="80881" y="401758"/>
                  </a:lnTo>
                  <a:cubicBezTo>
                    <a:pt x="36212" y="401758"/>
                    <a:pt x="0" y="365546"/>
                    <a:pt x="0" y="320877"/>
                  </a:cubicBezTo>
                  <a:lnTo>
                    <a:pt x="0" y="80881"/>
                  </a:lnTo>
                  <a:cubicBezTo>
                    <a:pt x="0" y="36212"/>
                    <a:pt x="36212" y="0"/>
                    <a:pt x="80881" y="0"/>
                  </a:cubicBezTo>
                  <a:close/>
                </a:path>
              </a:pathLst>
            </a:custGeom>
            <a:solidFill>
              <a:srgbClr val="7A22BB"/>
            </a:solidFill>
            <a:ln w="95250">
              <a:solidFill>
                <a:srgbClr val="F7F5E9"/>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975384" y="5093621"/>
            <a:ext cx="4881717" cy="1525423"/>
            <a:chOff x="0" y="0"/>
            <a:chExt cx="1285720" cy="401758"/>
          </a:xfrm>
        </p:grpSpPr>
        <p:sp>
          <p:nvSpPr>
            <p:cNvPr id="12" name="Freeform 12"/>
            <p:cNvSpPr/>
            <p:nvPr/>
          </p:nvSpPr>
          <p:spPr>
            <a:xfrm>
              <a:off x="0" y="0"/>
              <a:ext cx="1285720" cy="401758"/>
            </a:xfrm>
            <a:custGeom>
              <a:avLst/>
              <a:gdLst/>
              <a:ahLst/>
              <a:cxnLst/>
              <a:rect l="l" t="t" r="r" b="b"/>
              <a:pathLst>
                <a:path w="1285720" h="401758">
                  <a:moveTo>
                    <a:pt x="80881" y="0"/>
                  </a:moveTo>
                  <a:lnTo>
                    <a:pt x="1204839" y="0"/>
                  </a:lnTo>
                  <a:cubicBezTo>
                    <a:pt x="1249508" y="0"/>
                    <a:pt x="1285720" y="36212"/>
                    <a:pt x="1285720" y="80881"/>
                  </a:cubicBezTo>
                  <a:lnTo>
                    <a:pt x="1285720" y="320877"/>
                  </a:lnTo>
                  <a:cubicBezTo>
                    <a:pt x="1285720" y="342328"/>
                    <a:pt x="1277198" y="362900"/>
                    <a:pt x="1262030" y="378068"/>
                  </a:cubicBezTo>
                  <a:cubicBezTo>
                    <a:pt x="1246862" y="393236"/>
                    <a:pt x="1226290" y="401758"/>
                    <a:pt x="1204839" y="401758"/>
                  </a:cubicBezTo>
                  <a:lnTo>
                    <a:pt x="80881" y="401758"/>
                  </a:lnTo>
                  <a:cubicBezTo>
                    <a:pt x="36212" y="401758"/>
                    <a:pt x="0" y="365546"/>
                    <a:pt x="0" y="320877"/>
                  </a:cubicBezTo>
                  <a:lnTo>
                    <a:pt x="0" y="80881"/>
                  </a:lnTo>
                  <a:cubicBezTo>
                    <a:pt x="0" y="36212"/>
                    <a:pt x="36212" y="0"/>
                    <a:pt x="80881" y="0"/>
                  </a:cubicBezTo>
                  <a:close/>
                </a:path>
              </a:pathLst>
            </a:custGeom>
            <a:solidFill>
              <a:srgbClr val="7A22BB"/>
            </a:solidFill>
            <a:ln w="95250">
              <a:solidFill>
                <a:srgbClr val="F7F5E9"/>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368385">
            <a:off x="-709613" y="1796653"/>
            <a:ext cx="2847731" cy="3368284"/>
          </a:xfrm>
          <a:prstGeom prst="rect">
            <a:avLst/>
          </a:prstGeom>
        </p:spPr>
      </p:pic>
      <p:sp>
        <p:nvSpPr>
          <p:cNvPr id="15" name="TextBox 15"/>
          <p:cNvSpPr txBox="1"/>
          <p:nvPr/>
        </p:nvSpPr>
        <p:spPr>
          <a:xfrm>
            <a:off x="12399908" y="5275382"/>
            <a:ext cx="4032668" cy="1076217"/>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Kode yang lebih</a:t>
            </a:r>
          </a:p>
          <a:p>
            <a:pPr algn="ctr">
              <a:lnSpc>
                <a:spcPts val="4200"/>
              </a:lnSpc>
            </a:pPr>
            <a:r>
              <a:rPr lang="en-US" sz="3000">
                <a:solidFill>
                  <a:srgbClr val="FFFFFF"/>
                </a:solidFill>
                <a:latin typeface="Poppins"/>
              </a:rPr>
              <a:t>ringkas</a:t>
            </a:r>
          </a:p>
        </p:txBody>
      </p:sp>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2308192" y="-1532383"/>
            <a:ext cx="2197979" cy="3467521"/>
          </a:xfrm>
          <a:prstGeom prst="rect">
            <a:avLst/>
          </a:prstGeom>
        </p:spPr>
      </p:pic>
      <p:pic>
        <p:nvPicPr>
          <p:cNvPr id="17" name="Picture 1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5649" r="81854" b="5724"/>
          <a:stretch>
            <a:fillRect/>
          </a:stretch>
        </p:blipFill>
        <p:spPr>
          <a:xfrm rot="-8870359">
            <a:off x="5012277" y="8806369"/>
            <a:ext cx="2197979" cy="3467521"/>
          </a:xfrm>
          <a:prstGeom prst="rect">
            <a:avLst/>
          </a:prstGeom>
        </p:spPr>
      </p:pic>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004913" y="318349"/>
            <a:ext cx="3819631" cy="2083435"/>
          </a:xfrm>
          <a:prstGeom prst="rect">
            <a:avLst/>
          </a:prstGeom>
        </p:spPr>
      </p:pic>
      <p:sp>
        <p:nvSpPr>
          <p:cNvPr id="19" name="TextBox 19"/>
          <p:cNvSpPr txBox="1"/>
          <p:nvPr/>
        </p:nvSpPr>
        <p:spPr>
          <a:xfrm>
            <a:off x="3347048" y="1623495"/>
            <a:ext cx="11593903" cy="1401230"/>
          </a:xfrm>
          <a:prstGeom prst="rect">
            <a:avLst/>
          </a:prstGeom>
        </p:spPr>
        <p:txBody>
          <a:bodyPr lIns="0" tIns="0" rIns="0" bIns="0" rtlCol="0" anchor="t">
            <a:spAutoFit/>
          </a:bodyPr>
          <a:lstStyle/>
          <a:p>
            <a:pPr algn="ctr">
              <a:lnSpc>
                <a:spcPts val="10475"/>
              </a:lnSpc>
            </a:pPr>
            <a:r>
              <a:rPr lang="en-US" sz="10799">
                <a:solidFill>
                  <a:srgbClr val="2E1042"/>
                </a:solidFill>
                <a:latin typeface="Fredoka One Bold"/>
              </a:rPr>
              <a:t>KEUNTUNGAN</a:t>
            </a:r>
          </a:p>
        </p:txBody>
      </p:sp>
      <p:sp>
        <p:nvSpPr>
          <p:cNvPr id="20" name="TextBox 20"/>
          <p:cNvSpPr txBox="1"/>
          <p:nvPr/>
        </p:nvSpPr>
        <p:spPr>
          <a:xfrm>
            <a:off x="4258035" y="3144327"/>
            <a:ext cx="9771931" cy="635000"/>
          </a:xfrm>
          <a:prstGeom prst="rect">
            <a:avLst/>
          </a:prstGeom>
        </p:spPr>
        <p:txBody>
          <a:bodyPr lIns="0" tIns="0" rIns="0" bIns="0" rtlCol="0" anchor="t">
            <a:spAutoFit/>
          </a:bodyPr>
          <a:lstStyle/>
          <a:p>
            <a:pPr algn="ctr">
              <a:lnSpc>
                <a:spcPts val="4900"/>
              </a:lnSpc>
            </a:pPr>
            <a:r>
              <a:rPr lang="en-US" sz="3500">
                <a:solidFill>
                  <a:srgbClr val="2E1042"/>
                </a:solidFill>
                <a:latin typeface="Poppins"/>
              </a:rPr>
              <a:t>dari penggunaan method abstrak</a:t>
            </a:r>
          </a:p>
        </p:txBody>
      </p:sp>
      <p:sp>
        <p:nvSpPr>
          <p:cNvPr id="21" name="TextBox 21"/>
          <p:cNvSpPr txBox="1"/>
          <p:nvPr/>
        </p:nvSpPr>
        <p:spPr>
          <a:xfrm>
            <a:off x="7127666" y="5275382"/>
            <a:ext cx="4032668" cy="1076217"/>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Peningkatan</a:t>
            </a:r>
          </a:p>
          <a:p>
            <a:pPr algn="ctr">
              <a:lnSpc>
                <a:spcPts val="4200"/>
              </a:lnSpc>
            </a:pPr>
            <a:r>
              <a:rPr lang="en-US" sz="3000">
                <a:solidFill>
                  <a:srgbClr val="FFFFFF"/>
                </a:solidFill>
                <a:latin typeface="Poppins"/>
              </a:rPr>
              <a:t>Fleksibilitas</a:t>
            </a:r>
          </a:p>
        </p:txBody>
      </p:sp>
      <p:sp>
        <p:nvSpPr>
          <p:cNvPr id="22" name="TextBox 22"/>
          <p:cNvSpPr txBox="1"/>
          <p:nvPr/>
        </p:nvSpPr>
        <p:spPr>
          <a:xfrm>
            <a:off x="1859651" y="5275382"/>
            <a:ext cx="4032668" cy="1076217"/>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Menentukan</a:t>
            </a:r>
          </a:p>
          <a:p>
            <a:pPr algn="ctr">
              <a:lnSpc>
                <a:spcPts val="4200"/>
              </a:lnSpc>
            </a:pPr>
            <a:r>
              <a:rPr lang="en-US" sz="3000">
                <a:solidFill>
                  <a:srgbClr val="FFFFFF"/>
                </a:solidFill>
                <a:latin typeface="Poppins"/>
              </a:rPr>
              <a:t>interface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64841" y="2711450"/>
            <a:ext cx="8505392" cy="9101101"/>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69542" y="-4484369"/>
            <a:ext cx="12843149" cy="13742669"/>
          </a:xfrm>
          <a:prstGeom prst="rect">
            <a:avLst/>
          </a:prstGeom>
        </p:spPr>
      </p:pic>
      <p:sp>
        <p:nvSpPr>
          <p:cNvPr id="4" name="TextBox 4"/>
          <p:cNvSpPr txBox="1"/>
          <p:nvPr/>
        </p:nvSpPr>
        <p:spPr>
          <a:xfrm>
            <a:off x="5180192" y="1353399"/>
            <a:ext cx="7886610" cy="2263559"/>
          </a:xfrm>
          <a:prstGeom prst="rect">
            <a:avLst/>
          </a:prstGeom>
        </p:spPr>
        <p:txBody>
          <a:bodyPr lIns="0" tIns="0" rIns="0" bIns="0" rtlCol="0" anchor="t">
            <a:spAutoFit/>
          </a:bodyPr>
          <a:lstStyle/>
          <a:p>
            <a:pPr>
              <a:lnSpc>
                <a:spcPts val="8800"/>
              </a:lnSpc>
            </a:pPr>
            <a:r>
              <a:rPr lang="en-US" sz="8000">
                <a:solidFill>
                  <a:srgbClr val="2E1042"/>
                </a:solidFill>
                <a:latin typeface="Fredoka One"/>
              </a:rPr>
              <a:t>   POYMORPHIL</a:t>
            </a:r>
          </a:p>
          <a:p>
            <a:pPr>
              <a:lnSpc>
                <a:spcPts val="8800"/>
              </a:lnSpc>
            </a:pPr>
            <a:endParaRPr lang="en-US" sz="8000">
              <a:solidFill>
                <a:srgbClr val="2E1042"/>
              </a:solidFill>
              <a:latin typeface="Fredoka One"/>
            </a:endParaRPr>
          </a:p>
        </p:txBody>
      </p:sp>
      <p:sp>
        <p:nvSpPr>
          <p:cNvPr id="5" name="TextBox 5"/>
          <p:cNvSpPr txBox="1"/>
          <p:nvPr/>
        </p:nvSpPr>
        <p:spPr>
          <a:xfrm>
            <a:off x="445509" y="3244850"/>
            <a:ext cx="14260483" cy="2490563"/>
          </a:xfrm>
          <a:prstGeom prst="rect">
            <a:avLst/>
          </a:prstGeom>
        </p:spPr>
        <p:txBody>
          <a:bodyPr lIns="0" tIns="0" rIns="0" bIns="0" rtlCol="0" anchor="t">
            <a:spAutoFit/>
          </a:bodyPr>
          <a:lstStyle/>
          <a:p>
            <a:pPr>
              <a:lnSpc>
                <a:spcPts val="3920"/>
              </a:lnSpc>
            </a:pPr>
            <a:r>
              <a:rPr lang="en-US" sz="2800">
                <a:solidFill>
                  <a:srgbClr val="2E1042"/>
                </a:solidFill>
                <a:latin typeface="Poppins"/>
              </a:rPr>
              <a:t> Polimorfisme dalam OOP adalah sebuah prinsip di mana class dapat memiliki banyak “bentuk” method yang berbeda-beda meskipun namanya sama. “Bentuk” di sini dapat kita artikan: isinya berbeda, parameternya berbeda, dan tipe datanya berbeda.</a:t>
            </a:r>
          </a:p>
          <a:p>
            <a:pPr>
              <a:lnSpc>
                <a:spcPts val="3920"/>
              </a:lnSpc>
            </a:pPr>
            <a:endParaRPr lang="en-US" sz="2800">
              <a:solidFill>
                <a:srgbClr val="2E1042"/>
              </a:solidFill>
              <a:latin typeface="Poppins"/>
            </a:endParaRP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65649" r="81854" b="5724"/>
          <a:stretch>
            <a:fillRect/>
          </a:stretch>
        </p:blipFill>
        <p:spPr>
          <a:xfrm rot="604939">
            <a:off x="14955513" y="-223016"/>
            <a:ext cx="1913977" cy="301948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22829" y="7262000"/>
            <a:ext cx="3965171" cy="411480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52032" y="-763484"/>
            <a:ext cx="2988971" cy="2690074"/>
          </a:xfrm>
          <a:prstGeom prst="rect">
            <a:avLst/>
          </a:prstGeom>
        </p:spPr>
      </p:pic>
      <p:sp>
        <p:nvSpPr>
          <p:cNvPr id="9" name="TextBox 9"/>
          <p:cNvSpPr txBox="1"/>
          <p:nvPr/>
        </p:nvSpPr>
        <p:spPr>
          <a:xfrm>
            <a:off x="0" y="2649974"/>
            <a:ext cx="7886610" cy="1744183"/>
          </a:xfrm>
          <a:prstGeom prst="rect">
            <a:avLst/>
          </a:prstGeom>
        </p:spPr>
        <p:txBody>
          <a:bodyPr lIns="0" tIns="0" rIns="0" bIns="0" rtlCol="0" anchor="t">
            <a:spAutoFit/>
          </a:bodyPr>
          <a:lstStyle/>
          <a:p>
            <a:pPr>
              <a:lnSpc>
                <a:spcPts val="4620"/>
              </a:lnSpc>
            </a:pPr>
            <a:r>
              <a:rPr lang="en-US" sz="4200">
                <a:solidFill>
                  <a:srgbClr val="2E1042"/>
                </a:solidFill>
                <a:latin typeface="Fredoka One"/>
              </a:rPr>
              <a:t>   APA ITU? </a:t>
            </a:r>
          </a:p>
          <a:p>
            <a:pPr>
              <a:lnSpc>
                <a:spcPts val="8800"/>
              </a:lnSpc>
            </a:pPr>
            <a:endParaRPr lang="en-US" sz="4200">
              <a:solidFill>
                <a:srgbClr val="2E1042"/>
              </a:solidFill>
              <a:latin typeface="Fredoka One"/>
            </a:endParaRPr>
          </a:p>
        </p:txBody>
      </p:sp>
      <p:sp>
        <p:nvSpPr>
          <p:cNvPr id="10" name="TextBox 10"/>
          <p:cNvSpPr txBox="1"/>
          <p:nvPr/>
        </p:nvSpPr>
        <p:spPr>
          <a:xfrm>
            <a:off x="445509" y="5446833"/>
            <a:ext cx="7886610" cy="605736"/>
          </a:xfrm>
          <a:prstGeom prst="rect">
            <a:avLst/>
          </a:prstGeom>
        </p:spPr>
        <p:txBody>
          <a:bodyPr lIns="0" tIns="0" rIns="0" bIns="0" rtlCol="0" anchor="t">
            <a:spAutoFit/>
          </a:bodyPr>
          <a:lstStyle/>
          <a:p>
            <a:pPr>
              <a:lnSpc>
                <a:spcPts val="4620"/>
              </a:lnSpc>
            </a:pPr>
            <a:r>
              <a:rPr lang="en-US" sz="4200">
                <a:solidFill>
                  <a:srgbClr val="2E1042"/>
                </a:solidFill>
                <a:latin typeface="Fredoka One"/>
              </a:rPr>
              <a:t>BAGAIMANA MEMBUATNYA?</a:t>
            </a:r>
          </a:p>
        </p:txBody>
      </p:sp>
      <p:sp>
        <p:nvSpPr>
          <p:cNvPr id="11" name="TextBox 11"/>
          <p:cNvSpPr txBox="1"/>
          <p:nvPr/>
        </p:nvSpPr>
        <p:spPr>
          <a:xfrm>
            <a:off x="435984" y="5966844"/>
            <a:ext cx="14260483" cy="3976139"/>
          </a:xfrm>
          <a:prstGeom prst="rect">
            <a:avLst/>
          </a:prstGeom>
        </p:spPr>
        <p:txBody>
          <a:bodyPr lIns="0" tIns="0" rIns="0" bIns="0" rtlCol="0" anchor="t">
            <a:spAutoFit/>
          </a:bodyPr>
          <a:lstStyle/>
          <a:p>
            <a:pPr>
              <a:lnSpc>
                <a:spcPts val="3920"/>
              </a:lnSpc>
            </a:pPr>
            <a:r>
              <a:rPr lang="en-US" sz="2800">
                <a:solidFill>
                  <a:srgbClr val="2E1042"/>
                </a:solidFill>
                <a:latin typeface="Poppins"/>
              </a:rPr>
              <a:t>Polimorfisme dapat dicapai dalam pemrograman objek dengan dua cara: melalui penggunaan overloading dan overriding.</a:t>
            </a:r>
          </a:p>
          <a:p>
            <a:pPr>
              <a:lnSpc>
                <a:spcPts val="3920"/>
              </a:lnSpc>
            </a:pPr>
            <a:r>
              <a:rPr lang="en-US" sz="2800">
                <a:solidFill>
                  <a:srgbClr val="2E1042"/>
                </a:solidFill>
                <a:latin typeface="Poppins"/>
              </a:rPr>
              <a:t>Polimorfisme pada Java ada dua macam:</a:t>
            </a:r>
          </a:p>
          <a:p>
            <a:pPr>
              <a:lnSpc>
                <a:spcPts val="3920"/>
              </a:lnSpc>
            </a:pPr>
            <a:r>
              <a:rPr lang="en-US" sz="2800">
                <a:solidFill>
                  <a:srgbClr val="2E1042"/>
                </a:solidFill>
                <a:latin typeface="Poppins Bold"/>
              </a:rPr>
              <a:t>a.      Static Polymorphism (Polimorfisme statis);</a:t>
            </a:r>
          </a:p>
          <a:p>
            <a:pPr>
              <a:lnSpc>
                <a:spcPts val="3920"/>
              </a:lnSpc>
            </a:pPr>
            <a:r>
              <a:rPr lang="en-US" sz="2800">
                <a:solidFill>
                  <a:srgbClr val="2E1042"/>
                </a:solidFill>
                <a:latin typeface="Poppins Bold"/>
              </a:rPr>
              <a:t>b.     Dynamic Polymorphism (Polimorfisme dinamis).</a:t>
            </a:r>
          </a:p>
          <a:p>
            <a:pPr algn="ctr">
              <a:lnSpc>
                <a:spcPts val="3920"/>
              </a:lnSpc>
            </a:pPr>
            <a:r>
              <a:rPr lang="en-US" sz="2800">
                <a:solidFill>
                  <a:srgbClr val="2E1042"/>
                </a:solidFill>
                <a:latin typeface="Poppins"/>
              </a:rPr>
              <a:t>Beda dari keduanya terletak pada cara membuat polimorfismenya. Polimorfisme statis menggunakan method overloading sedangkan polimorfisme dinamis menggunakan method overriding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733</Words>
  <Application>Microsoft Office PowerPoint</Application>
  <PresentationFormat>Custom</PresentationFormat>
  <Paragraphs>80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Fredoka One</vt:lpstr>
      <vt:lpstr>Poppins Bold</vt:lpstr>
      <vt:lpstr>Arial</vt:lpstr>
      <vt:lpstr>Calibri</vt:lpstr>
      <vt:lpstr>Fredoka One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dc:title>
  <cp:lastModifiedBy>dwijelitaadhliyah14@gmail.com</cp:lastModifiedBy>
  <cp:revision>2</cp:revision>
  <dcterms:created xsi:type="dcterms:W3CDTF">2006-08-16T00:00:00Z</dcterms:created>
  <dcterms:modified xsi:type="dcterms:W3CDTF">2023-05-10T01:21:00Z</dcterms:modified>
  <dc:identifier>DAFibKq-sjk</dc:identifier>
</cp:coreProperties>
</file>